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g" ContentType="video/mpeg"/>
  <Default Extension="mp4" ContentType="video/mp4"/>
  <Default Extension="emf" ContentType="image/x-em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50" r:id="rId1"/>
  </p:sldMasterIdLst>
  <p:notesMasterIdLst>
    <p:notesMasterId r:id="rId23"/>
  </p:notesMasterIdLst>
  <p:handoutMasterIdLst>
    <p:handoutMasterId r:id="rId24"/>
  </p:handoutMasterIdLst>
  <p:sldIdLst>
    <p:sldId id="705" r:id="rId2"/>
    <p:sldId id="706" r:id="rId3"/>
    <p:sldId id="707" r:id="rId4"/>
    <p:sldId id="708" r:id="rId5"/>
    <p:sldId id="725" r:id="rId6"/>
    <p:sldId id="710" r:id="rId7"/>
    <p:sldId id="711" r:id="rId8"/>
    <p:sldId id="726" r:id="rId9"/>
    <p:sldId id="713" r:id="rId10"/>
    <p:sldId id="714" r:id="rId11"/>
    <p:sldId id="732" r:id="rId12"/>
    <p:sldId id="729" r:id="rId13"/>
    <p:sldId id="717" r:id="rId14"/>
    <p:sldId id="718" r:id="rId15"/>
    <p:sldId id="727" r:id="rId16"/>
    <p:sldId id="719" r:id="rId17"/>
    <p:sldId id="730" r:id="rId18"/>
    <p:sldId id="720" r:id="rId19"/>
    <p:sldId id="722" r:id="rId20"/>
    <p:sldId id="712" r:id="rId21"/>
    <p:sldId id="723" r:id="rId22"/>
  </p:sldIdLst>
  <p:sldSz cx="9144000" cy="6858000" type="letter"/>
  <p:notesSz cx="7315200" cy="96012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7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7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7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7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7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7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7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7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7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66">
          <p15:clr>
            <a:srgbClr val="A4A3A4"/>
          </p15:clr>
        </p15:guide>
        <p15:guide id="2" orient="horz" pos="1488">
          <p15:clr>
            <a:srgbClr val="A4A3A4"/>
          </p15:clr>
        </p15:guide>
        <p15:guide id="3" orient="horz" pos="4319">
          <p15:clr>
            <a:srgbClr val="A4A3A4"/>
          </p15:clr>
        </p15:guide>
        <p15:guide id="4" orient="horz" pos="3012">
          <p15:clr>
            <a:srgbClr val="A4A3A4"/>
          </p15:clr>
        </p15:guide>
        <p15:guide id="5" pos="2880">
          <p15:clr>
            <a:srgbClr val="A4A3A4"/>
          </p15:clr>
        </p15:guide>
        <p15:guide id="6" pos="110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5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5DAFF"/>
    <a:srgbClr val="99CCFF"/>
    <a:srgbClr val="A7FDC4"/>
    <a:srgbClr val="FFD889"/>
    <a:srgbClr val="FFCE6D"/>
    <a:srgbClr val="2232CE"/>
    <a:srgbClr val="E1F0FF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44"/>
    <p:restoredTop sz="94910"/>
  </p:normalViewPr>
  <p:slideViewPr>
    <p:cSldViewPr snapToGrid="0">
      <p:cViewPr varScale="1">
        <p:scale>
          <a:sx n="156" d="100"/>
          <a:sy n="156" d="100"/>
        </p:scale>
        <p:origin x="200" y="216"/>
      </p:cViewPr>
      <p:guideLst>
        <p:guide orient="horz" pos="2266"/>
        <p:guide orient="horz" pos="1488"/>
        <p:guide orient="horz" pos="4319"/>
        <p:guide orient="horz" pos="3012"/>
        <p:guide pos="2880"/>
        <p:guide pos="110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>
        <p:scale>
          <a:sx n="75" d="100"/>
          <a:sy n="75" d="100"/>
        </p:scale>
        <p:origin x="-1302" y="1404"/>
      </p:cViewPr>
      <p:guideLst>
        <p:guide orient="horz" pos="3025"/>
        <p:guide pos="2304"/>
      </p:guideLst>
    </p:cSldViewPr>
  </p:notesViewPr>
  <p:gridSpacing cx="75895" cy="7589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5.jpeg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 descr="Slide_title2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5" t="32530" r="2986"/>
          <a:stretch>
            <a:fillRect/>
          </a:stretch>
        </p:blipFill>
        <p:spPr bwMode="auto">
          <a:xfrm>
            <a:off x="5689600" y="0"/>
            <a:ext cx="162560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Line 4"/>
          <p:cNvSpPr>
            <a:spLocks noChangeShapeType="1"/>
          </p:cNvSpPr>
          <p:nvPr/>
        </p:nvSpPr>
        <p:spPr bwMode="auto">
          <a:xfrm flipV="1">
            <a:off x="0" y="561975"/>
            <a:ext cx="7315200" cy="3175"/>
          </a:xfrm>
          <a:prstGeom prst="line">
            <a:avLst/>
          </a:prstGeom>
          <a:noFill/>
          <a:ln w="9525">
            <a:solidFill>
              <a:srgbClr val="C7C39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1988" name="Group 6"/>
          <p:cNvGrpSpPr>
            <a:grpSpLocks/>
          </p:cNvGrpSpPr>
          <p:nvPr/>
        </p:nvGrpSpPr>
        <p:grpSpPr bwMode="auto">
          <a:xfrm>
            <a:off x="0" y="9309100"/>
            <a:ext cx="7315200" cy="241300"/>
            <a:chOff x="-48" y="5568"/>
            <a:chExt cx="4320" cy="144"/>
          </a:xfrm>
        </p:grpSpPr>
        <p:sp>
          <p:nvSpPr>
            <p:cNvPr id="41992" name="Line 7"/>
            <p:cNvSpPr>
              <a:spLocks noChangeShapeType="1"/>
            </p:cNvSpPr>
            <p:nvPr userDrawn="1"/>
          </p:nvSpPr>
          <p:spPr bwMode="auto">
            <a:xfrm>
              <a:off x="-48" y="5712"/>
              <a:ext cx="4320" cy="0"/>
            </a:xfrm>
            <a:prstGeom prst="line">
              <a:avLst/>
            </a:prstGeom>
            <a:noFill/>
            <a:ln w="9525">
              <a:solidFill>
                <a:srgbClr val="C7C39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3" name="Line 8"/>
            <p:cNvSpPr>
              <a:spLocks noChangeShapeType="1"/>
            </p:cNvSpPr>
            <p:nvPr userDrawn="1"/>
          </p:nvSpPr>
          <p:spPr bwMode="auto">
            <a:xfrm>
              <a:off x="-48" y="5568"/>
              <a:ext cx="4320" cy="0"/>
            </a:xfrm>
            <a:prstGeom prst="line">
              <a:avLst/>
            </a:prstGeom>
            <a:noFill/>
            <a:ln w="9525">
              <a:solidFill>
                <a:srgbClr val="C7C39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18" name="Rectangle 9"/>
          <p:cNvSpPr>
            <a:spLocks noChangeArrowheads="1"/>
          </p:cNvSpPr>
          <p:nvPr/>
        </p:nvSpPr>
        <p:spPr bwMode="auto">
          <a:xfrm>
            <a:off x="4010025" y="9309100"/>
            <a:ext cx="2316163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defTabSz="968375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defTabSz="968375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defTabSz="968375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defTabSz="968375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defTabSz="968375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algn="r" eaLnBrk="1" hangingPunct="1">
              <a:defRPr/>
            </a:pPr>
            <a:r>
              <a:rPr lang="en-US" altLang="en-US" sz="1000" dirty="0" smtClean="0">
                <a:solidFill>
                  <a:srgbClr val="663300"/>
                </a:solidFill>
                <a:latin typeface="Verdana" pitchFamily="34" charset="0"/>
              </a:rPr>
              <a:t> TeamSTEPPS 2.0  |  Communication</a:t>
            </a:r>
          </a:p>
        </p:txBody>
      </p:sp>
      <p:sp>
        <p:nvSpPr>
          <p:cNvPr id="13319" name="Rectangle 10"/>
          <p:cNvSpPr>
            <a:spLocks noChangeArrowheads="1"/>
          </p:cNvSpPr>
          <p:nvPr/>
        </p:nvSpPr>
        <p:spPr bwMode="gray">
          <a:xfrm>
            <a:off x="5791200" y="80963"/>
            <a:ext cx="1433513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7540" tIns="47540" rIns="47540" bIns="47540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1200" b="1" dirty="0" smtClean="0">
                <a:solidFill>
                  <a:srgbClr val="FFFFE1"/>
                </a:solidFill>
              </a:rPr>
              <a:t>Communication</a:t>
            </a:r>
            <a:endParaRPr lang="en-US" altLang="en-US" sz="1800" dirty="0" smtClean="0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6438900" y="9283700"/>
            <a:ext cx="785813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52" tIns="48326" rIns="96652" bIns="48326" numCol="1" anchor="b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000">
                <a:solidFill>
                  <a:srgbClr val="66330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r>
              <a:rPr lang="en-US"/>
              <a:t>C-3-</a:t>
            </a:r>
            <a:fld id="{0597CE98-DD07-442B-9658-BB37A869BA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5282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3262313" y="9142413"/>
            <a:ext cx="792162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40" tIns="46449" rIns="91240" bIns="46449">
            <a:spAutoFit/>
          </a:bodyPr>
          <a:lstStyle>
            <a:lvl1pPr defTabSz="906463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defTabSz="906463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defTabSz="906463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defTabSz="906463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defTabSz="906463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en-US" altLang="en-US" sz="1300" smtClean="0"/>
              <a:t>Page </a:t>
            </a:r>
            <a:fld id="{266EADF6-DD87-4A38-9C89-0C1C1905B80F}" type="slidenum">
              <a:rPr lang="en-US" altLang="en-US" sz="1300" smtClean="0"/>
              <a:pPr algn="ctr">
                <a:lnSpc>
                  <a:spcPct val="90000"/>
                </a:lnSpc>
                <a:defRPr/>
              </a:pPr>
              <a:t>‹#›</a:t>
            </a:fld>
            <a:endParaRPr lang="en-US" altLang="en-US" sz="1300" smtClean="0"/>
          </a:p>
        </p:txBody>
      </p:sp>
      <p:sp>
        <p:nvSpPr>
          <p:cNvPr id="25603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868488" y="1174750"/>
            <a:ext cx="3592512" cy="26939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52" name="Rectangle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2188" y="4557713"/>
            <a:ext cx="5365750" cy="4851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4560" tIns="46449" rIns="94560" bIns="4644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Body Text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99469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1pPr>
    <a:lvl2pPr marL="4572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ヒラギノ角ゴ Pro W3" charset="0"/>
        <a:cs typeface="+mn-cs"/>
      </a:defRPr>
    </a:lvl2pPr>
    <a:lvl3pPr marL="9144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ヒラギノ角ゴ Pro W3" charset="0"/>
        <a:cs typeface="+mn-cs"/>
      </a:defRPr>
    </a:lvl3pPr>
    <a:lvl4pPr marL="13716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ヒラギノ角ゴ Pro W3" charset="0"/>
        <a:cs typeface="+mn-cs"/>
      </a:defRPr>
    </a:lvl4pPr>
    <a:lvl5pPr marL="18288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ヒラギノ角ゴ Pro W3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143375" y="9118600"/>
            <a:ext cx="3170238" cy="48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51" tIns="47425" rIns="94851" bIns="47425"/>
          <a:lstStyle>
            <a:lvl1pPr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fld id="{481E9855-2EF2-45F9-86BE-861206B1DCFF}" type="slidenum">
              <a:rPr lang="en-US" altLang="en-US" sz="1800" b="0"/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t>1</a:t>
            </a:fld>
            <a:endParaRPr lang="en-US" altLang="en-US" sz="1800" b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  <a:ea typeface="ヒラギノ角ゴ Pro W3" pitchFamily="12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983911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itchFamily="34" charset="0"/>
              <a:ea typeface="ヒラギノ角ゴ Pro W3" pitchFamily="127" charset="-128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4143375" y="9118600"/>
            <a:ext cx="3170238" cy="48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51" tIns="47425" rIns="94851" bIns="47425"/>
          <a:lstStyle>
            <a:lvl1pPr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fld id="{2A260A8D-5E8C-4B64-A666-B00612059651}" type="slidenum">
              <a:rPr lang="en-US" altLang="en-US" sz="1800" b="0"/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t>19</a:t>
            </a:fld>
            <a:endParaRPr lang="en-US" altLang="en-US" sz="1800" b="0"/>
          </a:p>
        </p:txBody>
      </p:sp>
    </p:spTree>
    <p:extLst>
      <p:ext uri="{BB962C8B-B14F-4D97-AF65-F5344CB8AC3E}">
        <p14:creationId xmlns:p14="http://schemas.microsoft.com/office/powerpoint/2010/main" val="2188222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143375" y="9118600"/>
            <a:ext cx="3170238" cy="48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51" tIns="47425" rIns="94851" bIns="47425"/>
          <a:lstStyle>
            <a:lvl1pPr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fld id="{D1143BC2-8C2E-4352-91B1-AA7799BB1C5A}" type="slidenum">
              <a:rPr lang="en-US" altLang="en-US" sz="1800" b="0"/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t>20</a:t>
            </a:fld>
            <a:endParaRPr lang="en-US" altLang="en-US" sz="1800" b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7550"/>
            <a:ext cx="4802188" cy="3602038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7900" y="4562475"/>
            <a:ext cx="5359400" cy="4321175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  <a:ea typeface="ヒラギノ角ゴ Pro W3" pitchFamily="12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532495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z="1000" smtClean="0">
              <a:latin typeface="Arial" pitchFamily="34" charset="0"/>
              <a:ea typeface="ヒラギノ角ゴ Pro W3" pitchFamily="12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57451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  <a:ea typeface="ヒラギノ角ゴ Pro W3" pitchFamily="127" charset="-128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4143375" y="9118600"/>
            <a:ext cx="3170238" cy="48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51" tIns="47425" rIns="94851" bIns="47425"/>
          <a:lstStyle>
            <a:lvl1pPr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fld id="{6D32DB78-3369-4E4E-AA65-B23DFF45C466}" type="slidenum">
              <a:rPr lang="en-US" altLang="en-US" sz="1800" b="0"/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t>2</a:t>
            </a:fld>
            <a:endParaRPr lang="en-US" altLang="en-US" sz="1800" b="0"/>
          </a:p>
        </p:txBody>
      </p:sp>
    </p:spTree>
    <p:extLst>
      <p:ext uri="{BB962C8B-B14F-4D97-AF65-F5344CB8AC3E}">
        <p14:creationId xmlns:p14="http://schemas.microsoft.com/office/powerpoint/2010/main" val="8905612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solidFill>
                <a:srgbClr val="FF0000"/>
              </a:solidFill>
              <a:latin typeface="Arial" pitchFamily="34" charset="0"/>
              <a:ea typeface="ヒラギノ角ゴ Pro W3" pitchFamily="127" charset="-128"/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4143375" y="9118600"/>
            <a:ext cx="3170238" cy="48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51" tIns="47425" rIns="94851" bIns="47425"/>
          <a:lstStyle>
            <a:lvl1pPr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fld id="{69BDC22B-A2CC-4572-A2F2-996442B4B13B}" type="slidenum">
              <a:rPr lang="en-US" altLang="en-US" sz="1800" b="0"/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t>4</a:t>
            </a:fld>
            <a:endParaRPr lang="en-US" altLang="en-US" sz="1800" b="0"/>
          </a:p>
        </p:txBody>
      </p:sp>
    </p:spTree>
    <p:extLst>
      <p:ext uri="{BB962C8B-B14F-4D97-AF65-F5344CB8AC3E}">
        <p14:creationId xmlns:p14="http://schemas.microsoft.com/office/powerpoint/2010/main" val="18487205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143375" y="9118600"/>
            <a:ext cx="3170238" cy="48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51" tIns="47425" rIns="94851" bIns="47425"/>
          <a:lstStyle>
            <a:lvl1pPr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fld id="{45B314B6-0B65-4B7B-85A1-5B8DB72EA23C}" type="slidenum">
              <a:rPr lang="en-US" altLang="en-US" sz="1800" b="0"/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t>6</a:t>
            </a:fld>
            <a:endParaRPr lang="en-US" altLang="en-US" sz="1800" b="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7550"/>
            <a:ext cx="4802188" cy="3602038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7900" y="4562475"/>
            <a:ext cx="5359400" cy="4321175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  <a:ea typeface="ヒラギノ角ゴ Pro W3" pitchFamily="12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3232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143375" y="9118600"/>
            <a:ext cx="3170238" cy="48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51" tIns="47425" rIns="94851" bIns="47425"/>
          <a:lstStyle>
            <a:lvl1pPr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fld id="{286DB79B-3FB6-4F9F-9A25-4910B5B36D04}" type="slidenum">
              <a:rPr lang="en-US" altLang="en-US" sz="1800" b="0"/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t>7</a:t>
            </a:fld>
            <a:endParaRPr lang="en-US" altLang="en-US" sz="1800" b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1588" y="723900"/>
            <a:ext cx="4784725" cy="3589338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2475"/>
            <a:ext cx="5364163" cy="4321175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  <a:ea typeface="ヒラギノ角ゴ Pro W3" pitchFamily="12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715358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  <a:ea typeface="ヒラギノ角ゴ Pro W3" pitchFamily="127" charset="-128"/>
            </a:endParaRPr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4143375" y="9118600"/>
            <a:ext cx="3170238" cy="48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51" tIns="47425" rIns="94851" bIns="47425"/>
          <a:lstStyle>
            <a:lvl1pPr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fld id="{52833909-C808-412C-A747-07F1100934AF}" type="slidenum">
              <a:rPr lang="en-US" altLang="en-US" sz="1800" b="0"/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t>9</a:t>
            </a:fld>
            <a:endParaRPr lang="en-US" altLang="en-US" sz="1800" b="0"/>
          </a:p>
        </p:txBody>
      </p:sp>
    </p:spTree>
    <p:extLst>
      <p:ext uri="{BB962C8B-B14F-4D97-AF65-F5344CB8AC3E}">
        <p14:creationId xmlns:p14="http://schemas.microsoft.com/office/powerpoint/2010/main" val="7300550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143375" y="9118600"/>
            <a:ext cx="3170238" cy="48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51" tIns="47425" rIns="94851" bIns="47425"/>
          <a:lstStyle>
            <a:lvl1pPr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fld id="{14F122E6-6AD8-4D58-B821-E0CC2DF3E5C1}" type="slidenum">
              <a:rPr lang="en-US" altLang="en-US" sz="1800" b="0"/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t>10</a:t>
            </a:fld>
            <a:endParaRPr lang="en-US" altLang="en-US" sz="1800" b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21175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  <a:ea typeface="ヒラギノ角ゴ Pro W3" pitchFamily="12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614861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143375" y="9118600"/>
            <a:ext cx="3170238" cy="48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51" tIns="47425" rIns="94851" bIns="47425"/>
          <a:lstStyle>
            <a:lvl1pPr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fld id="{FA27CE87-F423-4DC1-B620-AF285484AED4}" type="slidenum">
              <a:rPr lang="en-US" altLang="en-US" sz="1800" b="0"/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t>16</a:t>
            </a:fld>
            <a:endParaRPr lang="en-US" altLang="en-US" sz="1800" b="0"/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77900" y="4562475"/>
            <a:ext cx="5359400" cy="4321175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  <a:ea typeface="ヒラギノ角ゴ Pro W3" pitchFamily="12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83785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143375" y="9118600"/>
            <a:ext cx="3170238" cy="48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51" tIns="47425" rIns="94851" bIns="47425"/>
          <a:lstStyle>
            <a:lvl1pPr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fld id="{0E249572-A2C4-4AA1-8DE4-9005255434BC}" type="slidenum">
              <a:rPr lang="en-US" altLang="en-US" sz="1800" b="0"/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t>18</a:t>
            </a:fld>
            <a:endParaRPr lang="en-US" altLang="en-US" sz="1800" b="0"/>
          </a:p>
        </p:txBody>
      </p:sp>
      <p:sp>
        <p:nvSpPr>
          <p:cNvPr id="3686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77900" y="4562475"/>
            <a:ext cx="5359400" cy="4321175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  <a:ea typeface="ヒラギノ角ゴ Pro W3" pitchFamily="12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23673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emf"/><Relationship Id="rId5" Type="http://schemas.openxmlformats.org/officeDocument/2006/relationships/image" Target="../media/image7.emf"/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Slide_title2_0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225" y="0"/>
            <a:ext cx="7107238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1" descr="BinderBeigeElement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7938"/>
            <a:ext cx="4354513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 descr="Branding_TeamSTEPPS2.eps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5740400"/>
            <a:ext cx="5164137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3671" name="Rectangle 7"/>
          <p:cNvSpPr>
            <a:spLocks noGrp="1" noChangeArrowheads="1"/>
          </p:cNvSpPr>
          <p:nvPr>
            <p:ph type="ctrTitle"/>
          </p:nvPr>
        </p:nvSpPr>
        <p:spPr>
          <a:xfrm>
            <a:off x="3211513" y="3832225"/>
            <a:ext cx="5276850" cy="1131888"/>
          </a:xfrm>
        </p:spPr>
        <p:txBody>
          <a:bodyPr tIns="45720" bIns="45720" anchorCtr="0"/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003786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202056C1-C180-4AB5-BC95-C753EA09B6BF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994140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5763" y="876300"/>
            <a:ext cx="1951037" cy="4687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1063" y="876300"/>
            <a:ext cx="5702300" cy="4687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07F38CDB-DDD4-44F8-BB67-CF0772A6A023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165012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063" y="876300"/>
            <a:ext cx="7739062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914400" y="2020888"/>
            <a:ext cx="7772400" cy="35433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</a:t>
            </a:r>
            <a:fld id="{21E44A8E-B52A-45A2-BDC6-746823BA48A5}" type="slidenum">
              <a:rPr lang="en-US"/>
              <a:pPr>
                <a:defRPr/>
              </a:pPr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701544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063" y="876300"/>
            <a:ext cx="7739062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2020888"/>
            <a:ext cx="3810000" cy="3543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76800" y="2020888"/>
            <a:ext cx="3810000" cy="16954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76800" y="3868738"/>
            <a:ext cx="3810000" cy="16954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</a:t>
            </a:r>
            <a:fld id="{B0944177-4AC2-4A46-8120-CF6F9525F9CE}" type="slidenum">
              <a:rPr lang="en-US"/>
              <a:pPr>
                <a:defRPr/>
              </a:pPr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87740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A55BCA4B-0770-46FC-9C88-C4F266588A4B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051083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862A8117-8945-46C6-A29E-8A303BD38C14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822055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020888"/>
            <a:ext cx="3810000" cy="3543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2020888"/>
            <a:ext cx="3810000" cy="3543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C717BE1E-0C35-462D-A4AF-035706A2A5A6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616559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1AE53A19-0B05-42F1-9299-FAA209001EBD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914701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927F54B0-0F6E-4452-AA2F-68726EF80654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118931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929EEE79-2E4C-4B16-B4BF-35C322AB637F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782714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DF90089F-7DC3-4235-BAA1-6F4C2801C127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593726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8E90BD16-F7EC-4221-834C-9CD10809539D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871358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jpeg"/><Relationship Id="rId16" Type="http://schemas.openxmlformats.org/officeDocument/2006/relationships/image" Target="../media/image2.jpeg"/><Relationship Id="rId17" Type="http://schemas.openxmlformats.org/officeDocument/2006/relationships/image" Target="../media/image3.jpeg"/><Relationship Id="rId18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2" descr="New_TS_2.jp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/>
          <a:stretch>
            <a:fillRect/>
          </a:stretch>
        </p:blipFill>
        <p:spPr bwMode="auto">
          <a:xfrm>
            <a:off x="0" y="-1588"/>
            <a:ext cx="9134475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2" descr="Slide_content_2_10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05238"/>
            <a:ext cx="2978150" cy="305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020888"/>
            <a:ext cx="77724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392645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96250" y="6581775"/>
            <a:ext cx="76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9144" rIns="91440" bIns="9144" numCol="1" anchor="ctr" anchorCtr="1" compatLnSpc="1">
            <a:prstTxWarp prst="textNoShape">
              <a:avLst/>
            </a:prstTxWarp>
          </a:bodyPr>
          <a:lstStyle>
            <a:lvl1pPr>
              <a:defRPr sz="1000" b="1">
                <a:solidFill>
                  <a:srgbClr val="542200"/>
                </a:solidFill>
              </a:defRPr>
            </a:lvl1pPr>
          </a:lstStyle>
          <a:p>
            <a:pPr>
              <a:defRPr/>
            </a:pPr>
            <a:r>
              <a:rPr lang="en-US" altLang="en-US"/>
              <a:t> </a:t>
            </a:r>
            <a:fld id="{19AED725-BFAF-4747-B971-ACB8222720FB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  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881063" y="876300"/>
            <a:ext cx="773906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1440" rIns="91440" bIns="9144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3660775" y="6591300"/>
            <a:ext cx="1444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9144" bIns="9144" anchor="ctr" anchorCtr="1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1" hangingPunct="1">
              <a:defRPr/>
            </a:pPr>
            <a:r>
              <a:rPr lang="en-US" sz="1000" b="1" smtClean="0">
                <a:solidFill>
                  <a:srgbClr val="542200"/>
                </a:solidFill>
              </a:rPr>
              <a:t>T</a:t>
            </a:r>
            <a:r>
              <a:rPr lang="en-US" sz="800" b="1" smtClean="0">
                <a:solidFill>
                  <a:srgbClr val="542200"/>
                </a:solidFill>
              </a:rPr>
              <a:t>EAM</a:t>
            </a:r>
            <a:r>
              <a:rPr lang="en-US" sz="1000" b="1" smtClean="0">
                <a:solidFill>
                  <a:srgbClr val="542200"/>
                </a:solidFill>
              </a:rPr>
              <a:t>STEPPS 05.2</a:t>
            </a:r>
          </a:p>
        </p:txBody>
      </p:sp>
      <p:pic>
        <p:nvPicPr>
          <p:cNvPr id="1032" name="Picture 8" descr="Slide_content2_0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8363"/>
            <a:ext cx="684213" cy="297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 descr="Slide_content2_06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882" r="1672"/>
          <a:stretch>
            <a:fillRect/>
          </a:stretch>
        </p:blipFill>
        <p:spPr bwMode="auto">
          <a:xfrm>
            <a:off x="2962275" y="6400800"/>
            <a:ext cx="61579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650" name="Text Box 10"/>
          <p:cNvSpPr txBox="1">
            <a:spLocks noChangeArrowheads="1"/>
          </p:cNvSpPr>
          <p:nvPr/>
        </p:nvSpPr>
        <p:spPr bwMode="auto">
          <a:xfrm>
            <a:off x="220663" y="6550025"/>
            <a:ext cx="197167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900" b="1" dirty="0" smtClean="0">
                <a:solidFill>
                  <a:schemeClr val="accent1"/>
                </a:solidFill>
              </a:rPr>
              <a:t>Mod 3  2.0   Page </a:t>
            </a:r>
            <a:fld id="{BAF3A6C1-E9DD-4361-AB5B-0EA5EFB58838}" type="slidenum">
              <a:rPr lang="en-US" altLang="en-US" sz="900" b="1" smtClean="0">
                <a:solidFill>
                  <a:schemeClr val="accent1"/>
                </a:solidFill>
              </a:rPr>
              <a:pPr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en-US" sz="900" b="1" dirty="0" smtClean="0">
              <a:solidFill>
                <a:schemeClr val="accent1"/>
              </a:solidFill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 userDrawn="1"/>
        </p:nvSpPr>
        <p:spPr bwMode="gray">
          <a:xfrm>
            <a:off x="7391400" y="228600"/>
            <a:ext cx="1752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600" b="1" dirty="0" smtClean="0">
                <a:solidFill>
                  <a:schemeClr val="bg1"/>
                </a:solidFill>
              </a:rPr>
              <a:t>Communication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2" r:id="rId12"/>
    <p:sldLayoutId id="2147483783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663300"/>
          </a:solidFill>
          <a:latin typeface="+mj-lt"/>
          <a:ea typeface="ヒラギノ角ゴ Pro W3" charset="0"/>
          <a:cs typeface="ヒラギノ角ゴ Pro W3" charset="0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663300"/>
          </a:solidFill>
          <a:latin typeface="Arial" charset="0"/>
          <a:ea typeface="ヒラギノ角ゴ Pro W3" charset="0"/>
          <a:cs typeface="ヒラギノ角ゴ Pro W3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663300"/>
          </a:solidFill>
          <a:latin typeface="Arial" charset="0"/>
          <a:ea typeface="ヒラギノ角ゴ Pro W3" charset="0"/>
          <a:cs typeface="ヒラギノ角ゴ Pro W3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663300"/>
          </a:solidFill>
          <a:latin typeface="Arial" charset="0"/>
          <a:ea typeface="ヒラギノ角ゴ Pro W3" charset="0"/>
          <a:cs typeface="ヒラギノ角ゴ Pro W3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663300"/>
          </a:solidFill>
          <a:latin typeface="Arial" charset="0"/>
          <a:ea typeface="ヒラギノ角ゴ Pro W3" charset="0"/>
          <a:cs typeface="ヒラギノ角ゴ Pro W3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663300"/>
          </a:solidFill>
          <a:latin typeface="Arial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663300"/>
          </a:solidFill>
          <a:latin typeface="Arial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663300"/>
          </a:solidFill>
          <a:latin typeface="Arial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6633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95000"/>
        </a:lnSpc>
        <a:spcBef>
          <a:spcPct val="4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1pPr>
      <a:lvl2pPr marL="630238" indent="-285750" algn="l" rtl="0" eaLnBrk="0" fontAlgn="base" hangingPunct="0">
        <a:lnSpc>
          <a:spcPct val="95000"/>
        </a:lnSpc>
        <a:spcBef>
          <a:spcPct val="4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ヒラギノ角ゴ Pro W3" charset="0"/>
        </a:defRPr>
      </a:lvl2pPr>
      <a:lvl3pPr marL="860425" indent="-228600" algn="l" rtl="0" eaLnBrk="0" fontAlgn="base" hangingPunct="0">
        <a:lnSpc>
          <a:spcPct val="95000"/>
        </a:lnSpc>
        <a:spcBef>
          <a:spcPct val="40000"/>
        </a:spcBef>
        <a:spcAft>
          <a:spcPct val="0"/>
        </a:spcAft>
        <a:buClr>
          <a:schemeClr val="folHlink"/>
        </a:buClr>
        <a:buSzPct val="5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ヒラギノ角ゴ Pro W3" charset="0"/>
        </a:defRPr>
      </a:lvl3pPr>
      <a:lvl4pPr marL="1090613" indent="-228600" algn="l" rtl="0" eaLnBrk="0" fontAlgn="base" hangingPunct="0">
        <a:lnSpc>
          <a:spcPct val="95000"/>
        </a:lnSpc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ヒラギノ角ゴ Pro W3" charset="0"/>
        </a:defRPr>
      </a:lvl4pPr>
      <a:lvl5pPr marL="1320800" indent="-228600" algn="l" rtl="0" eaLnBrk="0" fontAlgn="base" hangingPunct="0">
        <a:lnSpc>
          <a:spcPct val="95000"/>
        </a:lnSpc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ヒラギノ角ゴ Pro W3" charset="0"/>
        </a:defRPr>
      </a:lvl5pPr>
      <a:lvl6pPr marL="1778000" indent="-228600" algn="l" rtl="0" fontAlgn="base">
        <a:lnSpc>
          <a:spcPct val="95000"/>
        </a:lnSpc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6pPr>
      <a:lvl7pPr marL="2235200" indent="-228600" algn="l" rtl="0" fontAlgn="base">
        <a:lnSpc>
          <a:spcPct val="95000"/>
        </a:lnSpc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7pPr>
      <a:lvl8pPr marL="2692400" indent="-228600" algn="l" rtl="0" fontAlgn="base">
        <a:lnSpc>
          <a:spcPct val="95000"/>
        </a:lnSpc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8pPr>
      <a:lvl9pPr marL="3149600" indent="-228600" algn="l" rtl="0" fontAlgn="base">
        <a:lnSpc>
          <a:spcPct val="95000"/>
        </a:lnSpc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hyperlink" Target="NULL" TargetMode="External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7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8.png"/><Relationship Id="rId1" Type="http://schemas.microsoft.com/office/2007/relationships/media" Target="../media/media4.mpg"/><Relationship Id="rId2" Type="http://schemas.openxmlformats.org/officeDocument/2006/relationships/video" Target="../media/media4.m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jpeg"/><Relationship Id="rId3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1.png"/><Relationship Id="rId1" Type="http://schemas.microsoft.com/office/2007/relationships/media" Target="../media/media5.mp4"/><Relationship Id="rId2" Type="http://schemas.openxmlformats.org/officeDocument/2006/relationships/video" Target="../media/media5.mp4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3.png"/><Relationship Id="rId1" Type="http://schemas.microsoft.com/office/2007/relationships/media" Target="../media/media6.mpg"/><Relationship Id="rId2" Type="http://schemas.openxmlformats.org/officeDocument/2006/relationships/video" Target="../media/media6.m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hannon_weaver_pengui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808163"/>
            <a:ext cx="5486400" cy="390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4">
            <a:hlinkClick r:id="rId4" invalidUrl="http://mx.ha.osd.mil/FileDir/7dfd63a3-415d-451f-8056-0aaea4cca38f/Module 5-05.1-Communication.ppt"/>
          </p:cNvPr>
          <p:cNvSpPr txBox="1">
            <a:spLocks noChangeArrowheads="1"/>
          </p:cNvSpPr>
          <p:nvPr/>
        </p:nvSpPr>
        <p:spPr bwMode="auto">
          <a:xfrm>
            <a:off x="3352800" y="1057275"/>
            <a:ext cx="4876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91440" bIns="91440" anchor="ctr" anchorCtr="1"/>
          <a:lstStyle>
            <a:lvl1pPr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>
                <a:solidFill>
                  <a:srgbClr val="663300"/>
                </a:solidFill>
              </a:rPr>
              <a:t>Communication </a:t>
            </a:r>
          </a:p>
        </p:txBody>
      </p:sp>
      <p:sp>
        <p:nvSpPr>
          <p:cNvPr id="5124" name="Text Box 5"/>
          <p:cNvSpPr txBox="1">
            <a:spLocks noChangeArrowheads="1"/>
          </p:cNvSpPr>
          <p:nvPr/>
        </p:nvSpPr>
        <p:spPr bwMode="auto">
          <a:xfrm>
            <a:off x="5486400" y="4556125"/>
            <a:ext cx="1022350" cy="701675"/>
          </a:xfrm>
          <a:prstGeom prst="rect">
            <a:avLst/>
          </a:prstGeom>
          <a:solidFill>
            <a:srgbClr val="FFFFFF">
              <a:alpha val="4313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 b="1"/>
              <a:t>Assumptions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 b="1"/>
              <a:t>Fatigue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 b="1"/>
              <a:t>Distractions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 b="1"/>
              <a:t>HIPAA</a:t>
            </a:r>
            <a:endParaRPr lang="en-US" altLang="en-US" sz="1800"/>
          </a:p>
        </p:txBody>
      </p:sp>
      <p:pic>
        <p:nvPicPr>
          <p:cNvPr id="5125" name="Picture 9" descr="TeamSTEPPS 2.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663" y="5922963"/>
            <a:ext cx="336232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 smtClean="0">
                <a:solidFill>
                  <a:srgbClr val="542200"/>
                </a:solidFill>
              </a:rPr>
              <a:t> </a:t>
            </a:r>
            <a:fld id="{4BB2D827-EF36-4E59-B174-3A463D2DD5B7}" type="slidenum">
              <a:rPr lang="en-US" altLang="en-US" sz="1000" smtClean="0">
                <a:solidFill>
                  <a:srgbClr val="542200"/>
                </a:solidFill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10</a:t>
            </a:fld>
            <a:r>
              <a:rPr lang="en-US" altLang="en-US" sz="1000" smtClean="0">
                <a:solidFill>
                  <a:srgbClr val="542200"/>
                </a:solidFill>
              </a:rPr>
              <a:t> </a:t>
            </a:r>
          </a:p>
        </p:txBody>
      </p:sp>
      <p:sp>
        <p:nvSpPr>
          <p:cNvPr id="14339" name="Rectangle 10"/>
          <p:cNvSpPr>
            <a:spLocks noGrp="1" noChangeArrowheads="1"/>
          </p:cNvSpPr>
          <p:nvPr>
            <p:ph type="title"/>
          </p:nvPr>
        </p:nvSpPr>
        <p:spPr>
          <a:xfrm>
            <a:off x="1044348" y="894443"/>
            <a:ext cx="3563937" cy="9144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ea typeface="ヒラギノ角ゴ Pro W3" pitchFamily="127" charset="-128"/>
              </a:rPr>
              <a:t>SBAR</a:t>
            </a:r>
          </a:p>
        </p:txBody>
      </p:sp>
      <p:sp>
        <p:nvSpPr>
          <p:cNvPr id="14340" name="Rectangle 11" descr="alt=&quot;&quot;"/>
          <p:cNvSpPr>
            <a:spLocks noGrp="1" noChangeArrowheads="1"/>
          </p:cNvSpPr>
          <p:nvPr>
            <p:ph type="body" idx="1"/>
          </p:nvPr>
        </p:nvSpPr>
        <p:spPr>
          <a:xfrm>
            <a:off x="1063171" y="2209800"/>
            <a:ext cx="7590971" cy="354330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US" altLang="en-US" b="1" dirty="0" smtClean="0">
                <a:ea typeface="ヒラギノ角ゴ Pro W3" pitchFamily="127" charset="-128"/>
              </a:rPr>
              <a:t>A framework for team members to effectively communicate information to one another </a:t>
            </a:r>
          </a:p>
          <a:p>
            <a:pPr marL="0" indent="0" eaLnBrk="1" hangingPunct="1">
              <a:buFont typeface="Wingdings" pitchFamily="2" charset="2"/>
              <a:buNone/>
            </a:pPr>
            <a:r>
              <a:rPr lang="en-US" altLang="en-US" dirty="0" smtClean="0">
                <a:ea typeface="ヒラギノ角ゴ Pro W3" pitchFamily="127" charset="-128"/>
              </a:rPr>
              <a:t>Communicate the following information:</a:t>
            </a:r>
          </a:p>
          <a:p>
            <a:pPr lvl="1" eaLnBrk="1" hangingPunct="1"/>
            <a:r>
              <a:rPr lang="en-US" altLang="en-US" b="1" dirty="0" smtClean="0">
                <a:ea typeface="ヒラギノ角ゴ Pro W3" pitchFamily="127" charset="-128"/>
              </a:rPr>
              <a:t>S</a:t>
            </a:r>
            <a:r>
              <a:rPr lang="en-US" altLang="en-US" dirty="0" smtClean="0">
                <a:ea typeface="ヒラギノ角ゴ Pro W3" pitchFamily="127" charset="-128"/>
              </a:rPr>
              <a:t>ituation―What is going on with the patient?</a:t>
            </a:r>
          </a:p>
          <a:p>
            <a:pPr lvl="1" eaLnBrk="1" hangingPunct="1"/>
            <a:r>
              <a:rPr lang="en-US" altLang="en-US" b="1" dirty="0" smtClean="0">
                <a:ea typeface="ヒラギノ角ゴ Pro W3" pitchFamily="127" charset="-128"/>
              </a:rPr>
              <a:t>B</a:t>
            </a:r>
            <a:r>
              <a:rPr lang="en-US" altLang="en-US" dirty="0" smtClean="0">
                <a:ea typeface="ヒラギノ角ゴ Pro W3" pitchFamily="127" charset="-128"/>
              </a:rPr>
              <a:t>ackground―What is the clinical background or context?</a:t>
            </a:r>
          </a:p>
          <a:p>
            <a:pPr lvl="1" eaLnBrk="1" hangingPunct="1"/>
            <a:r>
              <a:rPr lang="en-US" altLang="en-US" b="1" dirty="0" smtClean="0">
                <a:ea typeface="ヒラギノ角ゴ Pro W3" pitchFamily="127" charset="-128"/>
              </a:rPr>
              <a:t>A</a:t>
            </a:r>
            <a:r>
              <a:rPr lang="en-US" altLang="en-US" dirty="0" smtClean="0">
                <a:ea typeface="ヒラギノ角ゴ Pro W3" pitchFamily="127" charset="-128"/>
              </a:rPr>
              <a:t>ssessment―What do I think the problem is?</a:t>
            </a:r>
          </a:p>
          <a:p>
            <a:pPr lvl="1" eaLnBrk="1" hangingPunct="1"/>
            <a:r>
              <a:rPr lang="en-US" altLang="en-US" b="1" dirty="0" smtClean="0">
                <a:ea typeface="ヒラギノ角ゴ Pro W3" pitchFamily="127" charset="-128"/>
              </a:rPr>
              <a:t>R</a:t>
            </a:r>
            <a:r>
              <a:rPr lang="en-US" altLang="en-US" dirty="0" smtClean="0">
                <a:ea typeface="ヒラギノ角ゴ Pro W3" pitchFamily="127" charset="-128"/>
              </a:rPr>
              <a:t>ecommendation―What would I recommend?</a:t>
            </a:r>
          </a:p>
        </p:txBody>
      </p:sp>
      <p:sp>
        <p:nvSpPr>
          <p:cNvPr id="14341" name="Rectangle 4" descr="alt=&quot;&quot;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875" y="798287"/>
            <a:ext cx="992894" cy="97971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SBAR Example</a:t>
            </a:r>
            <a:endParaRPr lang="en-US" dirty="0"/>
          </a:p>
        </p:txBody>
      </p:sp>
      <p:pic>
        <p:nvPicPr>
          <p:cNvPr id="4" name="SBAR II - Rambling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38400" y="2020888"/>
            <a:ext cx="4724400" cy="3543300"/>
          </a:xfrm>
        </p:spPr>
      </p:pic>
    </p:spTree>
    <p:extLst>
      <p:ext uri="{BB962C8B-B14F-4D97-AF65-F5344CB8AC3E}">
        <p14:creationId xmlns:p14="http://schemas.microsoft.com/office/powerpoint/2010/main" val="1385832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SBAR Example</a:t>
            </a:r>
            <a:endParaRPr lang="en-US" dirty="0"/>
          </a:p>
        </p:txBody>
      </p:sp>
      <p:pic>
        <p:nvPicPr>
          <p:cNvPr id="4" name="Tool-SBAR.NursetoPhysician.INPTMED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01863" y="2020888"/>
            <a:ext cx="5197475" cy="3543300"/>
          </a:xfrm>
        </p:spPr>
      </p:pic>
      <p:sp>
        <p:nvSpPr>
          <p:cNvPr id="5" name="TextBox 4"/>
          <p:cNvSpPr txBox="1"/>
          <p:nvPr/>
        </p:nvSpPr>
        <p:spPr>
          <a:xfrm>
            <a:off x="2743200" y="6488668"/>
            <a:ext cx="23306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1"/>
                </a:solidFill>
              </a:rPr>
              <a:t>Video: SBAR</a:t>
            </a:r>
            <a:endParaRPr lang="en-US" sz="1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 smtClean="0">
                <a:solidFill>
                  <a:srgbClr val="542200"/>
                </a:solidFill>
              </a:rPr>
              <a:t> </a:t>
            </a:r>
            <a:fld id="{BDDA2EBA-EA6C-4512-9630-EEB536DAA37E}" type="slidenum">
              <a:rPr lang="en-US" altLang="en-US" sz="1000" smtClean="0">
                <a:solidFill>
                  <a:srgbClr val="542200"/>
                </a:solidFill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13</a:t>
            </a:fld>
            <a:r>
              <a:rPr lang="en-US" altLang="en-US" sz="1000" smtClean="0">
                <a:solidFill>
                  <a:srgbClr val="542200"/>
                </a:solidFill>
              </a:rPr>
              <a:t> </a:t>
            </a:r>
          </a:p>
        </p:txBody>
      </p:sp>
      <p:pic>
        <p:nvPicPr>
          <p:cNvPr id="17411" name="Picture 11" descr="call_o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714" y="2262414"/>
            <a:ext cx="3302000" cy="38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Rectangle 12"/>
          <p:cNvSpPr>
            <a:spLocks noGrp="1" noChangeArrowheads="1"/>
          </p:cNvSpPr>
          <p:nvPr>
            <p:ph type="title"/>
          </p:nvPr>
        </p:nvSpPr>
        <p:spPr>
          <a:xfrm>
            <a:off x="881063" y="876300"/>
            <a:ext cx="4325937" cy="9144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ea typeface="ヒラギノ角ゴ Pro W3" pitchFamily="127" charset="-128"/>
              </a:rPr>
              <a:t>Call-Out</a:t>
            </a:r>
          </a:p>
        </p:txBody>
      </p:sp>
      <p:sp>
        <p:nvSpPr>
          <p:cNvPr id="17413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762000" y="2231570"/>
            <a:ext cx="7772400" cy="3216729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altLang="en-US" dirty="0" smtClean="0">
                <a:ea typeface="ヒラギノ角ゴ Pro W3" pitchFamily="127" charset="-128"/>
              </a:rPr>
              <a:t>	</a:t>
            </a:r>
            <a:r>
              <a:rPr lang="en-US" altLang="en-US" b="1" dirty="0" smtClean="0">
                <a:ea typeface="ヒラギノ角ゴ Pro W3" pitchFamily="127" charset="-128"/>
              </a:rPr>
              <a:t>A strategy used to communicate </a:t>
            </a:r>
            <a:br>
              <a:rPr lang="en-US" altLang="en-US" b="1" dirty="0" smtClean="0">
                <a:ea typeface="ヒラギノ角ゴ Pro W3" pitchFamily="127" charset="-128"/>
              </a:rPr>
            </a:br>
            <a:r>
              <a:rPr lang="en-US" altLang="en-US" b="1" dirty="0" smtClean="0">
                <a:ea typeface="ヒラギノ角ゴ Pro W3" pitchFamily="127" charset="-128"/>
              </a:rPr>
              <a:t>important or critical information</a:t>
            </a:r>
          </a:p>
          <a:p>
            <a:pPr lvl="1" eaLnBrk="1" hangingPunct="1"/>
            <a:r>
              <a:rPr lang="en-US" altLang="en-US" dirty="0" smtClean="0">
                <a:ea typeface="ヒラギノ角ゴ Pro W3" pitchFamily="127" charset="-128"/>
              </a:rPr>
              <a:t>It informs all team members </a:t>
            </a:r>
            <a:br>
              <a:rPr lang="en-US" altLang="en-US" dirty="0" smtClean="0">
                <a:ea typeface="ヒラギノ角ゴ Pro W3" pitchFamily="127" charset="-128"/>
              </a:rPr>
            </a:br>
            <a:r>
              <a:rPr lang="en-US" altLang="en-US" dirty="0" smtClean="0">
                <a:ea typeface="ヒラギノ角ゴ Pro W3" pitchFamily="127" charset="-128"/>
              </a:rPr>
              <a:t>simultaneously during </a:t>
            </a:r>
            <a:br>
              <a:rPr lang="en-US" altLang="en-US" dirty="0" smtClean="0">
                <a:ea typeface="ヒラギノ角ゴ Pro W3" pitchFamily="127" charset="-128"/>
              </a:rPr>
            </a:br>
            <a:r>
              <a:rPr lang="en-US" altLang="en-US" dirty="0" smtClean="0">
                <a:ea typeface="ヒラギノ角ゴ Pro W3" pitchFamily="127" charset="-128"/>
              </a:rPr>
              <a:t>emergency situations</a:t>
            </a:r>
          </a:p>
          <a:p>
            <a:pPr lvl="1" eaLnBrk="1" hangingPunct="1"/>
            <a:r>
              <a:rPr lang="en-US" altLang="en-US" dirty="0" smtClean="0">
                <a:ea typeface="ヒラギノ角ゴ Pro W3" pitchFamily="127" charset="-128"/>
              </a:rPr>
              <a:t>It helps team members </a:t>
            </a:r>
            <a:br>
              <a:rPr lang="en-US" altLang="en-US" dirty="0" smtClean="0">
                <a:ea typeface="ヒラギノ角ゴ Pro W3" pitchFamily="127" charset="-128"/>
              </a:rPr>
            </a:br>
            <a:r>
              <a:rPr lang="en-US" altLang="en-US" dirty="0" smtClean="0">
                <a:ea typeface="ヒラギノ角ゴ Pro W3" pitchFamily="127" charset="-128"/>
              </a:rPr>
              <a:t>anticipate next steps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875" y="798287"/>
            <a:ext cx="992894" cy="97971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 smtClean="0">
                <a:solidFill>
                  <a:srgbClr val="542200"/>
                </a:solidFill>
              </a:rPr>
              <a:t> </a:t>
            </a:r>
            <a:fld id="{9E276FC3-998D-4385-B367-F22C5931525F}" type="slidenum">
              <a:rPr lang="en-US" altLang="en-US" sz="1000" smtClean="0">
                <a:solidFill>
                  <a:srgbClr val="542200"/>
                </a:solidFill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14</a:t>
            </a:fld>
            <a:r>
              <a:rPr lang="en-US" altLang="en-US" sz="1000" smtClean="0">
                <a:solidFill>
                  <a:srgbClr val="542200"/>
                </a:solidFill>
              </a:rPr>
              <a:t> </a:t>
            </a:r>
          </a:p>
        </p:txBody>
      </p:sp>
      <p:sp>
        <p:nvSpPr>
          <p:cNvPr id="18435" name="AutoShape 2" descr="Communication arrow leads to &quot;Sender initiates message&quot;&#10;Closed arrow leads to &quot;Receiver accepts message, provides feedback confirmation&quot;&#10;Loop arrow leads to &quot;Sender verifies message was received&quot;"/>
          <p:cNvSpPr>
            <a:spLocks noChangeAspect="1" noChangeArrowheads="1"/>
          </p:cNvSpPr>
          <p:nvPr/>
        </p:nvSpPr>
        <p:spPr bwMode="auto">
          <a:xfrm>
            <a:off x="914400" y="1600200"/>
            <a:ext cx="7467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title"/>
          </p:nvPr>
        </p:nvSpPr>
        <p:spPr>
          <a:xfrm>
            <a:off x="890588" y="735013"/>
            <a:ext cx="6239555" cy="9144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ea typeface="ヒラギノ角ゴ Pro W3" pitchFamily="127" charset="-128"/>
              </a:rPr>
              <a:t>Check-Back is…</a:t>
            </a:r>
          </a:p>
        </p:txBody>
      </p:sp>
      <p:pic>
        <p:nvPicPr>
          <p:cNvPr id="18437" name="Picture 4" descr="closed_loop_com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738313"/>
            <a:ext cx="6858000" cy="443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875" y="798287"/>
            <a:ext cx="992894" cy="97971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teveMartinCom_080505_MED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95714" y="1777563"/>
            <a:ext cx="5424715" cy="4172283"/>
          </a:xfrm>
        </p:spPr>
      </p:pic>
      <p:sp>
        <p:nvSpPr>
          <p:cNvPr id="5" name="Rectangle 3"/>
          <p:cNvSpPr>
            <a:spLocks noGrp="1" noChangeArrowheads="1"/>
          </p:cNvSpPr>
          <p:nvPr>
            <p:ph type="title"/>
          </p:nvPr>
        </p:nvSpPr>
        <p:spPr>
          <a:xfrm>
            <a:off x="890588" y="735013"/>
            <a:ext cx="7739062" cy="9144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ea typeface="ヒラギノ角ゴ Pro W3" pitchFamily="127" charset="-128"/>
              </a:rPr>
              <a:t>Check-Back video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53705" y="6550223"/>
            <a:ext cx="31142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1"/>
                </a:solidFill>
              </a:rPr>
              <a:t>Video</a:t>
            </a:r>
            <a:r>
              <a:rPr lang="en-US" sz="1400" smtClean="0">
                <a:solidFill>
                  <a:schemeClr val="accent1"/>
                </a:solidFill>
              </a:rPr>
              <a:t>: Steve Martin</a:t>
            </a:r>
            <a:endParaRPr lang="en-US" sz="140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40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0" descr="hand_of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963" y="3429000"/>
            <a:ext cx="4051770" cy="300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3"/>
          <p:cNvSpPr>
            <a:spLocks noGrp="1" noChangeArrowheads="1"/>
          </p:cNvSpPr>
          <p:nvPr>
            <p:ph type="title"/>
          </p:nvPr>
        </p:nvSpPr>
        <p:spPr>
          <a:xfrm>
            <a:off x="881064" y="876300"/>
            <a:ext cx="4271507" cy="914400"/>
          </a:xfrm>
        </p:spPr>
        <p:txBody>
          <a:bodyPr lIns="92075" tIns="46038" rIns="92075" bIns="46038" anchorCtr="0"/>
          <a:lstStyle/>
          <a:p>
            <a:pPr eaLnBrk="1" hangingPunct="1"/>
            <a:r>
              <a:rPr lang="en-US" altLang="en-US" dirty="0" smtClean="0">
                <a:ea typeface="ヒラギノ角ゴ Pro W3" pitchFamily="127" charset="-128"/>
              </a:rPr>
              <a:t>Handoff</a:t>
            </a:r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59429"/>
            <a:ext cx="8229600" cy="4247696"/>
          </a:xfrm>
        </p:spPr>
        <p:txBody>
          <a:bodyPr lIns="92075" tIns="46038" rIns="92075" bIns="46038"/>
          <a:lstStyle/>
          <a:p>
            <a:pPr eaLnBrk="1" hangingPunct="1"/>
            <a:r>
              <a:rPr lang="en-US" altLang="en-US" dirty="0" smtClean="0">
                <a:ea typeface="ヒラギノ角ゴ Pro W3" pitchFamily="127" charset="-128"/>
              </a:rPr>
              <a:t>The transfer of information during transitions in care across the continuum </a:t>
            </a:r>
          </a:p>
          <a:p>
            <a:pPr lvl="1" eaLnBrk="1" hangingPunct="1"/>
            <a:r>
              <a:rPr lang="en-US" altLang="en-US" dirty="0" smtClean="0">
                <a:ea typeface="ヒラギノ角ゴ Pro W3" pitchFamily="127" charset="-128"/>
              </a:rPr>
              <a:t>Includes an opportunity to ask questions, clarify, and confirm </a:t>
            </a:r>
          </a:p>
        </p:txBody>
      </p:sp>
      <p:sp>
        <p:nvSpPr>
          <p:cNvPr id="19461" name="Rectangle 1"/>
          <p:cNvSpPr>
            <a:spLocks noChangeArrowheads="1"/>
          </p:cNvSpPr>
          <p:nvPr/>
        </p:nvSpPr>
        <p:spPr bwMode="auto">
          <a:xfrm>
            <a:off x="8377238" y="6623050"/>
            <a:ext cx="325437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AC577E3A-3EC6-4ADD-BEF2-9BF7DA082665}" type="slidenum">
              <a:rPr lang="en-US" altLang="en-US" sz="1000" b="1">
                <a:solidFill>
                  <a:srgbClr val="542200"/>
                </a:solidFill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16</a:t>
            </a:fld>
            <a:endParaRPr lang="en-US" altLang="en-US" sz="10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875" y="798287"/>
            <a:ext cx="992894" cy="97971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Handoff video</a:t>
            </a:r>
            <a:endParaRPr lang="en-US" dirty="0"/>
          </a:p>
        </p:txBody>
      </p:sp>
      <p:pic>
        <p:nvPicPr>
          <p:cNvPr id="4" name="Tool-HandoffNursetoNurse.INPTSURG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1223" y="1746023"/>
            <a:ext cx="5558063" cy="4168548"/>
          </a:xfrm>
        </p:spPr>
      </p:pic>
    </p:spTree>
    <p:extLst>
      <p:ext uri="{BB962C8B-B14F-4D97-AF65-F5344CB8AC3E}">
        <p14:creationId xmlns:p14="http://schemas.microsoft.com/office/powerpoint/2010/main" val="102253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Grp="1" noChangeArrowheads="1"/>
          </p:cNvSpPr>
          <p:nvPr>
            <p:ph type="title"/>
          </p:nvPr>
        </p:nvSpPr>
        <p:spPr>
          <a:xfrm>
            <a:off x="846138" y="1092200"/>
            <a:ext cx="7739062" cy="914400"/>
          </a:xfrm>
        </p:spPr>
        <p:txBody>
          <a:bodyPr lIns="92075" tIns="46038" rIns="92075" bIns="46038" anchorCtr="0"/>
          <a:lstStyle/>
          <a:p>
            <a:pPr eaLnBrk="1" hangingPunct="1"/>
            <a:r>
              <a:rPr lang="en-US" altLang="en-US" smtClean="0">
                <a:ea typeface="ヒラギノ角ゴ Pro W3" pitchFamily="127" charset="-128"/>
              </a:rPr>
              <a:t>Handoff Consists of…</a:t>
            </a:r>
          </a:p>
        </p:txBody>
      </p:sp>
      <p:sp>
        <p:nvSpPr>
          <p:cNvPr id="19459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254125" y="2205038"/>
            <a:ext cx="6743700" cy="3081337"/>
          </a:xfrm>
        </p:spPr>
        <p:txBody>
          <a:bodyPr lIns="92075" tIns="46038" rIns="92075" bIns="46038"/>
          <a:lstStyle/>
          <a:p>
            <a:pPr eaLnBrk="1" hangingPunct="1">
              <a:spcBef>
                <a:spcPct val="20000"/>
              </a:spcBef>
            </a:pPr>
            <a:r>
              <a:rPr lang="en-US" altLang="en-US" smtClean="0">
                <a:ea typeface="ヒラギノ角ゴ Pro W3" pitchFamily="127" charset="-128"/>
              </a:rPr>
              <a:t>Transfer of responsibility and accountability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smtClean="0">
                <a:ea typeface="ヒラギノ角ゴ Pro W3" pitchFamily="127" charset="-128"/>
              </a:rPr>
              <a:t>Clarity of information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smtClean="0">
                <a:ea typeface="ヒラギノ角ゴ Pro W3" pitchFamily="127" charset="-128"/>
              </a:rPr>
              <a:t>Verbal communication of information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smtClean="0">
                <a:ea typeface="ヒラギノ角ゴ Pro W3" pitchFamily="127" charset="-128"/>
              </a:rPr>
              <a:t>Acknowledgment by receiver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smtClean="0">
                <a:ea typeface="ヒラギノ角ゴ Pro W3" pitchFamily="127" charset="-128"/>
              </a:rPr>
              <a:t>Opportunity to review</a:t>
            </a:r>
          </a:p>
          <a:p>
            <a:pPr eaLnBrk="1" hangingPunct="1">
              <a:spcBef>
                <a:spcPct val="20000"/>
              </a:spcBef>
            </a:pPr>
            <a:endParaRPr lang="en-US" altLang="en-US" smtClean="0">
              <a:ea typeface="ヒラギノ角ゴ Pro W3" pitchFamily="127" charset="-128"/>
            </a:endParaRPr>
          </a:p>
        </p:txBody>
      </p:sp>
      <p:sp>
        <p:nvSpPr>
          <p:cNvPr id="20486" name="Rectangle 1"/>
          <p:cNvSpPr>
            <a:spLocks noChangeArrowheads="1"/>
          </p:cNvSpPr>
          <p:nvPr/>
        </p:nvSpPr>
        <p:spPr bwMode="auto">
          <a:xfrm>
            <a:off x="8339138" y="6611938"/>
            <a:ext cx="3270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5167EC0E-34E9-4AE3-9549-B2C34E8887CA}" type="slidenum">
              <a:rPr lang="en-US" altLang="en-US" sz="1000" b="1">
                <a:solidFill>
                  <a:srgbClr val="542200"/>
                </a:solidFill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18</a:t>
            </a:fld>
            <a:endParaRPr lang="en-US" altLang="en-US" sz="1000" b="1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ea typeface="ヒラギノ角ゴ Pro W3" pitchFamily="127" charset="-128"/>
              </a:rPr>
              <a:t>Specific Handoff Tools</a:t>
            </a:r>
          </a:p>
        </p:txBody>
      </p:sp>
      <p:sp>
        <p:nvSpPr>
          <p:cNvPr id="22531" name="Text Placeholder 2"/>
          <p:cNvSpPr>
            <a:spLocks noGrp="1"/>
          </p:cNvSpPr>
          <p:nvPr>
            <p:ph type="body" sz="half" idx="1"/>
          </p:nvPr>
        </p:nvSpPr>
        <p:spPr>
          <a:xfrm>
            <a:off x="1377950" y="1801813"/>
            <a:ext cx="6934200" cy="4367212"/>
          </a:xfrm>
        </p:spPr>
        <p:txBody>
          <a:bodyPr/>
          <a:lstStyle/>
          <a:p>
            <a:r>
              <a:rPr lang="en-US" altLang="en-US" smtClean="0">
                <a:ea typeface="ヒラギノ角ゴ Pro W3" pitchFamily="127" charset="-128"/>
              </a:rPr>
              <a:t>ANTICipate</a:t>
            </a:r>
          </a:p>
          <a:p>
            <a:pPr lvl="1"/>
            <a:r>
              <a:rPr lang="en-US" altLang="en-US" sz="2000" b="1" smtClean="0">
                <a:ea typeface="ヒラギノ角ゴ Pro W3" pitchFamily="127" charset="-128"/>
              </a:rPr>
              <a:t>A</a:t>
            </a:r>
            <a:r>
              <a:rPr lang="en-US" altLang="en-US" sz="2000" smtClean="0">
                <a:ea typeface="ヒラギノ角ゴ Pro W3" pitchFamily="127" charset="-128"/>
              </a:rPr>
              <a:t>dministrative Data; </a:t>
            </a:r>
            <a:r>
              <a:rPr lang="en-US" altLang="en-US" sz="2000" b="1" smtClean="0">
                <a:ea typeface="ヒラギノ角ゴ Pro W3" pitchFamily="127" charset="-128"/>
              </a:rPr>
              <a:t>N</a:t>
            </a:r>
            <a:r>
              <a:rPr lang="en-US" altLang="en-US" sz="2000" smtClean="0">
                <a:ea typeface="ヒラギノ角ゴ Pro W3" pitchFamily="127" charset="-128"/>
              </a:rPr>
              <a:t>ew clinical information; </a:t>
            </a:r>
            <a:r>
              <a:rPr lang="en-US" altLang="en-US" sz="2000" b="1" smtClean="0">
                <a:ea typeface="ヒラギノ角ゴ Pro W3" pitchFamily="127" charset="-128"/>
              </a:rPr>
              <a:t>T</a:t>
            </a:r>
            <a:r>
              <a:rPr lang="en-US" altLang="en-US" sz="2000" smtClean="0">
                <a:ea typeface="ヒラギノ角ゴ Pro W3" pitchFamily="127" charset="-128"/>
              </a:rPr>
              <a:t>asks to be performed; </a:t>
            </a:r>
            <a:r>
              <a:rPr lang="en-US" altLang="en-US" sz="2000" b="1" smtClean="0">
                <a:ea typeface="ヒラギノ角ゴ Pro W3" pitchFamily="127" charset="-128"/>
              </a:rPr>
              <a:t>I</a:t>
            </a:r>
            <a:r>
              <a:rPr lang="en-US" altLang="en-US" sz="2000" smtClean="0">
                <a:ea typeface="ヒラギノ角ゴ Pro W3" pitchFamily="127" charset="-128"/>
              </a:rPr>
              <a:t>llness severity; </a:t>
            </a:r>
            <a:r>
              <a:rPr lang="en-US" altLang="en-US" sz="2000" b="1" smtClean="0">
                <a:ea typeface="ヒラギノ角ゴ Pro W3" pitchFamily="127" charset="-128"/>
              </a:rPr>
              <a:t>C</a:t>
            </a:r>
            <a:r>
              <a:rPr lang="en-US" altLang="en-US" sz="2000" smtClean="0">
                <a:ea typeface="ヒラギノ角ゴ Pro W3" pitchFamily="127" charset="-128"/>
              </a:rPr>
              <a:t>ontingency plans for changes</a:t>
            </a:r>
          </a:p>
          <a:p>
            <a:r>
              <a:rPr lang="en-US" altLang="en-US" smtClean="0">
                <a:ea typeface="ヒラギノ角ゴ Pro W3" pitchFamily="127" charset="-128"/>
              </a:rPr>
              <a:t>I PASS</a:t>
            </a:r>
          </a:p>
          <a:p>
            <a:pPr lvl="1"/>
            <a:r>
              <a:rPr lang="en-US" altLang="en-US" sz="2000" b="1" smtClean="0">
                <a:ea typeface="ヒラギノ角ゴ Pro W3" pitchFamily="127" charset="-128"/>
              </a:rPr>
              <a:t>I</a:t>
            </a:r>
            <a:r>
              <a:rPr lang="en-US" altLang="en-US" sz="2000" smtClean="0">
                <a:ea typeface="ヒラギノ角ゴ Pro W3" pitchFamily="127" charset="-128"/>
              </a:rPr>
              <a:t>llness severity; </a:t>
            </a:r>
            <a:r>
              <a:rPr lang="en-US" altLang="en-US" sz="2000" b="1" smtClean="0">
                <a:ea typeface="ヒラギノ角ゴ Pro W3" pitchFamily="127" charset="-128"/>
              </a:rPr>
              <a:t>P</a:t>
            </a:r>
            <a:r>
              <a:rPr lang="en-US" altLang="en-US" sz="2000" smtClean="0">
                <a:ea typeface="ヒラギノ角ゴ Pro W3" pitchFamily="127" charset="-128"/>
              </a:rPr>
              <a:t>atient Summary; </a:t>
            </a:r>
            <a:r>
              <a:rPr lang="en-US" altLang="en-US" sz="2000" b="1" smtClean="0">
                <a:ea typeface="ヒラギノ角ゴ Pro W3" pitchFamily="127" charset="-128"/>
              </a:rPr>
              <a:t>A</a:t>
            </a:r>
            <a:r>
              <a:rPr lang="en-US" altLang="en-US" sz="2000" smtClean="0">
                <a:ea typeface="ヒラギノ角ゴ Pro W3" pitchFamily="127" charset="-128"/>
              </a:rPr>
              <a:t>ction list for the new team; </a:t>
            </a:r>
            <a:r>
              <a:rPr lang="en-US" altLang="en-US" sz="2000" b="1" smtClean="0">
                <a:ea typeface="ヒラギノ角ゴ Pro W3" pitchFamily="127" charset="-128"/>
              </a:rPr>
              <a:t>S</a:t>
            </a:r>
            <a:r>
              <a:rPr lang="en-US" altLang="en-US" sz="2000" smtClean="0">
                <a:ea typeface="ヒラギノ角ゴ Pro W3" pitchFamily="127" charset="-128"/>
              </a:rPr>
              <a:t>ituation awareness and contingency plans; </a:t>
            </a:r>
            <a:r>
              <a:rPr lang="en-US" altLang="en-US" sz="2000" b="1" smtClean="0">
                <a:ea typeface="ヒラギノ角ゴ Pro W3" pitchFamily="127" charset="-128"/>
              </a:rPr>
              <a:t>S</a:t>
            </a:r>
            <a:r>
              <a:rPr lang="en-US" altLang="en-US" sz="2000" smtClean="0">
                <a:ea typeface="ヒラギノ角ゴ Pro W3" pitchFamily="127" charset="-128"/>
              </a:rPr>
              <a:t>ynthesis and “read back” of the information</a:t>
            </a:r>
          </a:p>
          <a:p>
            <a:r>
              <a:rPr lang="en-US" altLang="en-US" smtClean="0">
                <a:ea typeface="ヒラギノ角ゴ Pro W3" pitchFamily="127" charset="-128"/>
              </a:rPr>
              <a:t>SHARQ</a:t>
            </a:r>
          </a:p>
          <a:p>
            <a:pPr lvl="1"/>
            <a:r>
              <a:rPr lang="en-US" altLang="en-US" sz="2000" b="1" smtClean="0">
                <a:ea typeface="ヒラギノ角ゴ Pro W3" pitchFamily="127" charset="-128"/>
              </a:rPr>
              <a:t>S</a:t>
            </a:r>
            <a:r>
              <a:rPr lang="en-US" altLang="en-US" sz="2000" smtClean="0">
                <a:ea typeface="ヒラギノ角ゴ Pro W3" pitchFamily="127" charset="-128"/>
              </a:rPr>
              <a:t>ituation; </a:t>
            </a:r>
            <a:r>
              <a:rPr lang="en-US" altLang="en-US" sz="2000" b="1" smtClean="0">
                <a:ea typeface="ヒラギノ角ゴ Pro W3" pitchFamily="127" charset="-128"/>
              </a:rPr>
              <a:t>H</a:t>
            </a:r>
            <a:r>
              <a:rPr lang="en-US" altLang="en-US" sz="2000" smtClean="0">
                <a:ea typeface="ヒラギノ角ゴ Pro W3" pitchFamily="127" charset="-128"/>
              </a:rPr>
              <a:t>istory; </a:t>
            </a:r>
            <a:r>
              <a:rPr lang="en-US" altLang="en-US" sz="2000" b="1" smtClean="0">
                <a:ea typeface="ヒラギノ角ゴ Pro W3" pitchFamily="127" charset="-128"/>
              </a:rPr>
              <a:t>A</a:t>
            </a:r>
            <a:r>
              <a:rPr lang="en-US" altLang="en-US" sz="2000" smtClean="0">
                <a:ea typeface="ヒラギノ角ゴ Pro W3" pitchFamily="127" charset="-128"/>
              </a:rPr>
              <a:t>ssessment; </a:t>
            </a:r>
            <a:r>
              <a:rPr lang="en-US" altLang="en-US" sz="2000" b="1" smtClean="0">
                <a:ea typeface="ヒラギノ角ゴ Pro W3" pitchFamily="127" charset="-128"/>
              </a:rPr>
              <a:t>R</a:t>
            </a:r>
            <a:r>
              <a:rPr lang="en-US" altLang="en-US" sz="2000" smtClean="0">
                <a:ea typeface="ヒラギノ角ゴ Pro W3" pitchFamily="127" charset="-128"/>
              </a:rPr>
              <a:t>ecommendations/Result; </a:t>
            </a:r>
            <a:r>
              <a:rPr lang="en-US" altLang="en-US" sz="2000" b="1" smtClean="0">
                <a:ea typeface="ヒラギノ角ゴ Pro W3" pitchFamily="127" charset="-128"/>
              </a:rPr>
              <a:t>Q</a:t>
            </a:r>
            <a:r>
              <a:rPr lang="en-US" altLang="en-US" sz="2000" smtClean="0">
                <a:ea typeface="ヒラギノ角ゴ Pro W3" pitchFamily="127" charset="-128"/>
              </a:rPr>
              <a:t>uestions</a:t>
            </a:r>
          </a:p>
          <a:p>
            <a:endParaRPr lang="en-US" altLang="en-US" smtClean="0">
              <a:ea typeface="ヒラギノ角ゴ Pro W3" pitchFamily="127" charset="-128"/>
            </a:endParaRPr>
          </a:p>
        </p:txBody>
      </p:sp>
      <p:sp>
        <p:nvSpPr>
          <p:cNvPr id="22532" name="Slide Number Placeholder 5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 smtClean="0">
                <a:solidFill>
                  <a:srgbClr val="542200"/>
                </a:solidFill>
              </a:rPr>
              <a:t> </a:t>
            </a:r>
            <a:fld id="{34890B37-9DBC-47E5-B46F-9CA39E864D7E}" type="slidenum">
              <a:rPr lang="en-US" altLang="en-US" sz="1000" smtClean="0">
                <a:solidFill>
                  <a:srgbClr val="542200"/>
                </a:solidFill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19</a:t>
            </a:fld>
            <a:r>
              <a:rPr lang="en-US" altLang="en-US" sz="1000" smtClean="0">
                <a:solidFill>
                  <a:srgbClr val="542200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 smtClean="0">
                <a:solidFill>
                  <a:srgbClr val="542200"/>
                </a:solidFill>
              </a:rPr>
              <a:t> </a:t>
            </a:r>
            <a:fld id="{7F18CB49-E986-4C35-AF90-6605150A28B6}" type="slidenum">
              <a:rPr lang="en-US" altLang="en-US" sz="1000" smtClean="0">
                <a:solidFill>
                  <a:srgbClr val="542200"/>
                </a:solidFill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2</a:t>
            </a:fld>
            <a:r>
              <a:rPr lang="en-US" altLang="en-US" sz="1000" smtClean="0">
                <a:solidFill>
                  <a:srgbClr val="542200"/>
                </a:solidFill>
              </a:rPr>
              <a:t> </a:t>
            </a:r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881063" y="838200"/>
            <a:ext cx="7739062" cy="914400"/>
          </a:xfrm>
        </p:spPr>
        <p:txBody>
          <a:bodyPr/>
          <a:lstStyle/>
          <a:p>
            <a:pPr eaLnBrk="1" hangingPunct="1"/>
            <a:r>
              <a:rPr lang="en-US" altLang="en-US" smtClean="0">
                <a:ea typeface="ヒラギノ角ゴ Pro W3" pitchFamily="127" charset="-128"/>
              </a:rPr>
              <a:t>Objectives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41425" y="1703388"/>
            <a:ext cx="7445375" cy="3543300"/>
          </a:xfrm>
        </p:spPr>
        <p:txBody>
          <a:bodyPr/>
          <a:lstStyle/>
          <a:p>
            <a:pPr eaLnBrk="1" hangingPunct="1"/>
            <a:r>
              <a:rPr lang="en-US" altLang="en-US" smtClean="0">
                <a:ea typeface="ヒラギノ角ゴ Pro W3" pitchFamily="127" charset="-128"/>
              </a:rPr>
              <a:t>Describe how communication affects team processes and outcomes</a:t>
            </a:r>
          </a:p>
          <a:p>
            <a:pPr eaLnBrk="1" hangingPunct="1"/>
            <a:r>
              <a:rPr lang="en-US" altLang="en-US" smtClean="0">
                <a:ea typeface="ヒラギノ角ゴ Pro W3" pitchFamily="127" charset="-128"/>
              </a:rPr>
              <a:t>Define effective communication</a:t>
            </a:r>
          </a:p>
          <a:p>
            <a:pPr eaLnBrk="1" hangingPunct="1"/>
            <a:r>
              <a:rPr lang="en-US" altLang="en-US" smtClean="0">
                <a:ea typeface="ヒラギノ角ゴ Pro W3" pitchFamily="127" charset="-128"/>
              </a:rPr>
              <a:t>Identify communication challenges</a:t>
            </a:r>
          </a:p>
          <a:p>
            <a:pPr eaLnBrk="1" hangingPunct="1"/>
            <a:r>
              <a:rPr lang="en-US" altLang="en-US" smtClean="0">
                <a:ea typeface="ヒラギノ角ゴ Pro W3" pitchFamily="127" charset="-128"/>
              </a:rPr>
              <a:t>Identify TeamSTEPPS tools and strategies that can improve a team’s communication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 smtClean="0">
                <a:solidFill>
                  <a:srgbClr val="542200"/>
                </a:solidFill>
              </a:rPr>
              <a:t> </a:t>
            </a:r>
            <a:fld id="{58C70F9E-8BAB-4380-8E8B-0D48D384E45D}" type="slidenum">
              <a:rPr lang="en-US" altLang="en-US" sz="1000" smtClean="0">
                <a:solidFill>
                  <a:srgbClr val="542200"/>
                </a:solidFill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20</a:t>
            </a:fld>
            <a:r>
              <a:rPr lang="en-US" altLang="en-US" sz="1000" smtClean="0">
                <a:solidFill>
                  <a:srgbClr val="542200"/>
                </a:solidFill>
              </a:rPr>
              <a:t> </a:t>
            </a:r>
          </a:p>
        </p:txBody>
      </p:sp>
      <p:sp>
        <p:nvSpPr>
          <p:cNvPr id="12291" name="Rectangle 7"/>
          <p:cNvSpPr>
            <a:spLocks noGrp="1" noChangeArrowheads="1"/>
          </p:cNvSpPr>
          <p:nvPr>
            <p:ph type="title"/>
          </p:nvPr>
        </p:nvSpPr>
        <p:spPr>
          <a:xfrm>
            <a:off x="881063" y="838200"/>
            <a:ext cx="7739062" cy="914400"/>
          </a:xfrm>
        </p:spPr>
        <p:txBody>
          <a:bodyPr/>
          <a:lstStyle/>
          <a:p>
            <a:pPr eaLnBrk="1" hangingPunct="1"/>
            <a:r>
              <a:rPr lang="en-US" altLang="en-US" smtClean="0">
                <a:ea typeface="ヒラギノ角ゴ Pro W3" pitchFamily="127" charset="-128"/>
              </a:rPr>
              <a:t>Communication Challenges</a:t>
            </a:r>
          </a:p>
        </p:txBody>
      </p:sp>
      <p:sp>
        <p:nvSpPr>
          <p:cNvPr id="12292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2209800" y="1676400"/>
            <a:ext cx="6324600" cy="3543300"/>
          </a:xfrm>
        </p:spPr>
        <p:txBody>
          <a:bodyPr/>
          <a:lstStyle/>
          <a:p>
            <a:pPr eaLnBrk="1" hangingPunct="1">
              <a:spcBef>
                <a:spcPct val="20000"/>
              </a:spcBef>
            </a:pPr>
            <a:r>
              <a:rPr lang="en-US" altLang="en-US" smtClean="0">
                <a:ea typeface="ヒラギノ角ゴ Pro W3" pitchFamily="127" charset="-128"/>
              </a:rPr>
              <a:t>Language barrier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smtClean="0">
                <a:ea typeface="ヒラギノ角ゴ Pro W3" pitchFamily="127" charset="-128"/>
              </a:rPr>
              <a:t>Distractions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smtClean="0">
                <a:ea typeface="ヒラギノ角ゴ Pro W3" pitchFamily="127" charset="-128"/>
              </a:rPr>
              <a:t>Physical proximity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smtClean="0">
                <a:ea typeface="ヒラギノ角ゴ Pro W3" pitchFamily="127" charset="-128"/>
              </a:rPr>
              <a:t>Personalities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smtClean="0">
                <a:ea typeface="ヒラギノ角ゴ Pro W3" pitchFamily="127" charset="-128"/>
              </a:rPr>
              <a:t>Workload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smtClean="0">
                <a:ea typeface="ヒラギノ角ゴ Pro W3" pitchFamily="127" charset="-128"/>
              </a:rPr>
              <a:t>Varying communication styles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smtClean="0">
                <a:ea typeface="ヒラギノ角ゴ Pro W3" pitchFamily="127" charset="-128"/>
              </a:rPr>
              <a:t>Conflict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smtClean="0">
                <a:ea typeface="ヒラギノ角ゴ Pro W3" pitchFamily="127" charset="-128"/>
              </a:rPr>
              <a:t>Lack of information verification 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smtClean="0">
                <a:ea typeface="ヒラギノ角ゴ Pro W3" pitchFamily="127" charset="-128"/>
              </a:rPr>
              <a:t>Shift change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 smtClean="0">
                <a:solidFill>
                  <a:srgbClr val="542200"/>
                </a:solidFill>
              </a:rPr>
              <a:t> </a:t>
            </a:r>
            <a:fld id="{6A4A21F0-B24C-4C6B-B02C-355D5DF485E0}" type="slidenum">
              <a:rPr lang="en-US" altLang="en-US" sz="1000" smtClean="0">
                <a:solidFill>
                  <a:srgbClr val="542200"/>
                </a:solidFill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21</a:t>
            </a:fld>
            <a:r>
              <a:rPr lang="en-US" altLang="en-US" sz="1000" smtClean="0">
                <a:solidFill>
                  <a:srgbClr val="542200"/>
                </a:solidFill>
              </a:rPr>
              <a:t>  </a:t>
            </a: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896938" y="630238"/>
            <a:ext cx="7543800" cy="1143000"/>
          </a:xfrm>
        </p:spPr>
        <p:txBody>
          <a:bodyPr/>
          <a:lstStyle/>
          <a:p>
            <a:pPr eaLnBrk="1" hangingPunct="1"/>
            <a:r>
              <a:rPr lang="en-US" altLang="en-US" sz="3200" smtClean="0">
                <a:ea typeface="ヒラギノ角ゴ Pro W3" pitchFamily="127" charset="-128"/>
              </a:rPr>
              <a:t>Tools &amp; Strategies Summary</a:t>
            </a:r>
          </a:p>
        </p:txBody>
      </p:sp>
      <p:sp>
        <p:nvSpPr>
          <p:cNvPr id="901123" name="Rectangle 3"/>
          <p:cNvSpPr>
            <a:spLocks noChangeArrowheads="1"/>
          </p:cNvSpPr>
          <p:nvPr/>
        </p:nvSpPr>
        <p:spPr bwMode="auto">
          <a:xfrm>
            <a:off x="3352800" y="1600200"/>
            <a:ext cx="2895600" cy="5257800"/>
          </a:xfrm>
          <a:prstGeom prst="rect">
            <a:avLst/>
          </a:prstGeom>
          <a:solidFill>
            <a:srgbClr val="F5EE8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182880"/>
          <a:lstStyle/>
          <a:p>
            <a:pPr algn="ctr">
              <a:lnSpc>
                <a:spcPct val="90000"/>
              </a:lnSpc>
              <a:spcBef>
                <a:spcPct val="25000"/>
              </a:spcBef>
              <a:spcAft>
                <a:spcPts val="600"/>
              </a:spcAft>
              <a:buClr>
                <a:schemeClr val="folHlink"/>
              </a:buClr>
              <a:buSzPct val="90000"/>
              <a:buFont typeface="Wingdings" pitchFamily="2" charset="2"/>
              <a:buNone/>
              <a:defRPr/>
            </a:pPr>
            <a:r>
              <a:rPr lang="en-US" sz="2000" b="1" dirty="0"/>
              <a:t>TOOLS and STRATEGIES</a:t>
            </a:r>
          </a:p>
          <a:p>
            <a:pPr lvl="1" indent="-228600">
              <a:spcBef>
                <a:spcPct val="25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  <a:defRPr/>
            </a:pPr>
            <a:r>
              <a:rPr lang="en-US" sz="1600" dirty="0"/>
              <a:t>Communication</a:t>
            </a:r>
          </a:p>
          <a:p>
            <a:pPr marL="685800" lvl="1" indent="-228600">
              <a:spcBef>
                <a:spcPct val="25000"/>
              </a:spcBef>
              <a:buSzPct val="90000"/>
              <a:buFont typeface="Arial" pitchFamily="34" charset="0"/>
              <a:buChar char="•"/>
              <a:defRPr/>
            </a:pPr>
            <a:r>
              <a:rPr lang="en-US" sz="1500" dirty="0"/>
              <a:t>SBAR</a:t>
            </a:r>
          </a:p>
          <a:p>
            <a:pPr marL="685800" lvl="1" indent="-228600">
              <a:spcBef>
                <a:spcPct val="25000"/>
              </a:spcBef>
              <a:buSzPct val="90000"/>
              <a:buFont typeface="Arial" pitchFamily="34" charset="0"/>
              <a:buChar char="•"/>
              <a:defRPr/>
            </a:pPr>
            <a:r>
              <a:rPr lang="en-US" sz="1500" dirty="0"/>
              <a:t>Call-Out</a:t>
            </a:r>
          </a:p>
          <a:p>
            <a:pPr marL="685800" lvl="1" indent="-228600">
              <a:spcBef>
                <a:spcPct val="25000"/>
              </a:spcBef>
              <a:buSzPct val="90000"/>
              <a:buFont typeface="Arial" pitchFamily="34" charset="0"/>
              <a:buChar char="•"/>
              <a:defRPr/>
            </a:pPr>
            <a:r>
              <a:rPr lang="en-US" sz="1500" dirty="0"/>
              <a:t>Check-Back</a:t>
            </a:r>
          </a:p>
          <a:p>
            <a:pPr marL="685800" lvl="1" indent="-228600">
              <a:spcBef>
                <a:spcPct val="25000"/>
              </a:spcBef>
              <a:buSzPct val="90000"/>
              <a:buFont typeface="Arial" pitchFamily="34" charset="0"/>
              <a:buChar char="•"/>
              <a:defRPr/>
            </a:pPr>
            <a:r>
              <a:rPr lang="en-US" sz="1500" dirty="0"/>
              <a:t>Handoff</a:t>
            </a:r>
          </a:p>
        </p:txBody>
      </p:sp>
      <p:sp>
        <p:nvSpPr>
          <p:cNvPr id="23557" name="Rectangle 4"/>
          <p:cNvSpPr>
            <a:spLocks noChangeArrowheads="1"/>
          </p:cNvSpPr>
          <p:nvPr/>
        </p:nvSpPr>
        <p:spPr bwMode="auto">
          <a:xfrm>
            <a:off x="6248400" y="1600200"/>
            <a:ext cx="2895600" cy="5292725"/>
          </a:xfrm>
          <a:prstGeom prst="rect">
            <a:avLst/>
          </a:prstGeom>
          <a:solidFill>
            <a:srgbClr val="01746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182880"/>
          <a:lstStyle>
            <a:lvl1pPr marL="457200" indent="-277813"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ts val="600"/>
              </a:spcAft>
              <a:buFont typeface="Wingdings" pitchFamily="2" charset="2"/>
              <a:buNone/>
            </a:pPr>
            <a:r>
              <a:rPr lang="en-US" altLang="en-US" sz="2000" b="1">
                <a:solidFill>
                  <a:schemeClr val="bg1"/>
                </a:solidFill>
              </a:rPr>
              <a:t>OUTCOMES</a:t>
            </a:r>
          </a:p>
          <a:p>
            <a:pPr eaLnBrk="1" hangingPunct="1">
              <a:lnSpc>
                <a:spcPct val="100000"/>
              </a:lnSpc>
              <a:buClr>
                <a:schemeClr val="bg1"/>
              </a:buClr>
            </a:pPr>
            <a:r>
              <a:rPr lang="en-US" altLang="en-US" sz="1600">
                <a:solidFill>
                  <a:schemeClr val="bg1"/>
                </a:solidFill>
              </a:rPr>
              <a:t>Shared Mental Model</a:t>
            </a:r>
          </a:p>
          <a:p>
            <a:pPr eaLnBrk="1" hangingPunct="1">
              <a:lnSpc>
                <a:spcPct val="100000"/>
              </a:lnSpc>
              <a:buClr>
                <a:schemeClr val="bg1"/>
              </a:buClr>
            </a:pPr>
            <a:r>
              <a:rPr lang="en-US" altLang="en-US" sz="1600">
                <a:solidFill>
                  <a:schemeClr val="bg1"/>
                </a:solidFill>
              </a:rPr>
              <a:t>Adaptability</a:t>
            </a:r>
          </a:p>
          <a:p>
            <a:pPr eaLnBrk="1" hangingPunct="1">
              <a:lnSpc>
                <a:spcPct val="100000"/>
              </a:lnSpc>
              <a:buClr>
                <a:schemeClr val="bg1"/>
              </a:buClr>
            </a:pPr>
            <a:r>
              <a:rPr lang="en-US" altLang="en-US" sz="1600">
                <a:solidFill>
                  <a:schemeClr val="bg1"/>
                </a:solidFill>
              </a:rPr>
              <a:t>Team Orientation</a:t>
            </a:r>
          </a:p>
          <a:p>
            <a:pPr eaLnBrk="1" hangingPunct="1">
              <a:lnSpc>
                <a:spcPct val="100000"/>
              </a:lnSpc>
              <a:buClr>
                <a:schemeClr val="bg1"/>
              </a:buClr>
            </a:pPr>
            <a:r>
              <a:rPr lang="en-US" altLang="en-US" sz="1600">
                <a:solidFill>
                  <a:schemeClr val="bg1"/>
                </a:solidFill>
              </a:rPr>
              <a:t>Mutual Trust</a:t>
            </a:r>
          </a:p>
          <a:p>
            <a:pPr eaLnBrk="1" hangingPunct="1">
              <a:lnSpc>
                <a:spcPct val="100000"/>
              </a:lnSpc>
              <a:buClr>
                <a:schemeClr val="bg1"/>
              </a:buClr>
            </a:pPr>
            <a:r>
              <a:rPr lang="en-US" altLang="en-US" sz="1600">
                <a:solidFill>
                  <a:schemeClr val="bg1"/>
                </a:solidFill>
              </a:rPr>
              <a:t>Team Performance</a:t>
            </a:r>
          </a:p>
          <a:p>
            <a:pPr eaLnBrk="1" hangingPunct="1">
              <a:lnSpc>
                <a:spcPct val="100000"/>
              </a:lnSpc>
              <a:buClr>
                <a:schemeClr val="bg1"/>
              </a:buClr>
            </a:pPr>
            <a:r>
              <a:rPr lang="en-US" altLang="en-US" sz="1600" i="1">
                <a:solidFill>
                  <a:schemeClr val="bg1"/>
                </a:solidFill>
              </a:rPr>
              <a:t>Patient Safety!!</a:t>
            </a:r>
            <a:endParaRPr lang="en-US" altLang="en-US" sz="160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endParaRPr lang="en-US" altLang="en-US" sz="1600">
              <a:solidFill>
                <a:schemeClr val="bg1"/>
              </a:solidFill>
            </a:endParaRPr>
          </a:p>
        </p:txBody>
      </p:sp>
      <p:sp>
        <p:nvSpPr>
          <p:cNvPr id="23558" name="Rectangle 5"/>
          <p:cNvSpPr>
            <a:spLocks noGrp="1" noChangeArrowheads="1"/>
          </p:cNvSpPr>
          <p:nvPr>
            <p:ph type="body" idx="1"/>
          </p:nvPr>
        </p:nvSpPr>
        <p:spPr bwMode="gray">
          <a:xfrm>
            <a:off x="0" y="1600200"/>
            <a:ext cx="3352800" cy="5292725"/>
          </a:xfrm>
          <a:solidFill>
            <a:srgbClr val="E1393E"/>
          </a:solidFill>
        </p:spPr>
        <p:txBody>
          <a:bodyPr tIns="182880"/>
          <a:lstStyle/>
          <a:p>
            <a:pPr marL="344488" indent="-231775" algn="ctr" eaLnBrk="1" hangingPunct="1">
              <a:lnSpc>
                <a:spcPct val="80000"/>
              </a:lnSpc>
              <a:spcAft>
                <a:spcPts val="600"/>
              </a:spcAft>
              <a:buFont typeface="Wingdings" pitchFamily="2" charset="2"/>
              <a:buNone/>
            </a:pPr>
            <a:r>
              <a:rPr lang="en-US" altLang="en-US" sz="2000" b="1" smtClean="0">
                <a:solidFill>
                  <a:schemeClr val="bg1"/>
                </a:solidFill>
                <a:ea typeface="ヒラギノ角ゴ Pro W3" pitchFamily="127" charset="-128"/>
              </a:rPr>
              <a:t>BARRIERS</a:t>
            </a:r>
          </a:p>
          <a:p>
            <a:pPr marL="344488" indent="-231775" eaLnBrk="1" hangingPunct="1">
              <a:lnSpc>
                <a:spcPct val="100000"/>
              </a:lnSpc>
              <a:spcBef>
                <a:spcPct val="10000"/>
              </a:spcBef>
              <a:buClr>
                <a:schemeClr val="bg1"/>
              </a:buClr>
            </a:pPr>
            <a:r>
              <a:rPr lang="en-US" altLang="en-US" sz="1600" smtClean="0">
                <a:solidFill>
                  <a:schemeClr val="bg1"/>
                </a:solidFill>
                <a:ea typeface="ヒラギノ角ゴ Pro W3" pitchFamily="127" charset="-128"/>
              </a:rPr>
              <a:t>Inconsistency in Team Membership</a:t>
            </a:r>
          </a:p>
          <a:p>
            <a:pPr marL="344488" indent="-231775" eaLnBrk="1" hangingPunct="1">
              <a:lnSpc>
                <a:spcPct val="100000"/>
              </a:lnSpc>
              <a:spcBef>
                <a:spcPct val="10000"/>
              </a:spcBef>
              <a:buClr>
                <a:schemeClr val="bg1"/>
              </a:buClr>
            </a:pPr>
            <a:r>
              <a:rPr lang="en-US" altLang="en-US" sz="1600" smtClean="0">
                <a:solidFill>
                  <a:schemeClr val="bg1"/>
                </a:solidFill>
                <a:ea typeface="ヒラギノ角ゴ Pro W3" pitchFamily="127" charset="-128"/>
              </a:rPr>
              <a:t>Lack of Time</a:t>
            </a:r>
          </a:p>
          <a:p>
            <a:pPr marL="344488" indent="-231775" eaLnBrk="1" hangingPunct="1">
              <a:lnSpc>
                <a:spcPct val="100000"/>
              </a:lnSpc>
              <a:spcBef>
                <a:spcPct val="10000"/>
              </a:spcBef>
              <a:buClr>
                <a:schemeClr val="bg1"/>
              </a:buClr>
            </a:pPr>
            <a:r>
              <a:rPr lang="en-US" altLang="en-US" sz="1600" smtClean="0">
                <a:solidFill>
                  <a:schemeClr val="bg1"/>
                </a:solidFill>
                <a:ea typeface="ヒラギノ角ゴ Pro W3" pitchFamily="127" charset="-128"/>
              </a:rPr>
              <a:t>Lack of Information Sharing</a:t>
            </a:r>
          </a:p>
          <a:p>
            <a:pPr marL="344488" indent="-231775" eaLnBrk="1" hangingPunct="1">
              <a:lnSpc>
                <a:spcPct val="100000"/>
              </a:lnSpc>
              <a:spcBef>
                <a:spcPct val="10000"/>
              </a:spcBef>
              <a:buClr>
                <a:schemeClr val="bg1"/>
              </a:buClr>
            </a:pPr>
            <a:r>
              <a:rPr lang="en-US" altLang="en-US" sz="1600" smtClean="0">
                <a:solidFill>
                  <a:schemeClr val="bg1"/>
                </a:solidFill>
                <a:ea typeface="ヒラギノ角ゴ Pro W3" pitchFamily="127" charset="-128"/>
              </a:rPr>
              <a:t>Hierarchy</a:t>
            </a:r>
          </a:p>
          <a:p>
            <a:pPr marL="344488" indent="-231775" eaLnBrk="1" hangingPunct="1">
              <a:lnSpc>
                <a:spcPct val="100000"/>
              </a:lnSpc>
              <a:spcBef>
                <a:spcPct val="10000"/>
              </a:spcBef>
              <a:buClr>
                <a:schemeClr val="bg1"/>
              </a:buClr>
            </a:pPr>
            <a:r>
              <a:rPr lang="en-US" altLang="en-US" sz="1600" smtClean="0">
                <a:solidFill>
                  <a:schemeClr val="bg1"/>
                </a:solidFill>
                <a:ea typeface="ヒラギノ角ゴ Pro W3" pitchFamily="127" charset="-128"/>
              </a:rPr>
              <a:t>Defensiveness</a:t>
            </a:r>
          </a:p>
          <a:p>
            <a:pPr marL="344488" indent="-231775" eaLnBrk="1" hangingPunct="1">
              <a:lnSpc>
                <a:spcPct val="100000"/>
              </a:lnSpc>
              <a:spcBef>
                <a:spcPct val="10000"/>
              </a:spcBef>
              <a:buClr>
                <a:schemeClr val="bg1"/>
              </a:buClr>
            </a:pPr>
            <a:r>
              <a:rPr lang="en-US" altLang="en-US" sz="1600" smtClean="0">
                <a:solidFill>
                  <a:schemeClr val="bg1"/>
                </a:solidFill>
                <a:ea typeface="ヒラギノ角ゴ Pro W3" pitchFamily="127" charset="-128"/>
              </a:rPr>
              <a:t>Conventional Thinking</a:t>
            </a:r>
          </a:p>
          <a:p>
            <a:pPr marL="344488" indent="-231775" eaLnBrk="1" hangingPunct="1">
              <a:lnSpc>
                <a:spcPct val="100000"/>
              </a:lnSpc>
              <a:spcBef>
                <a:spcPct val="10000"/>
              </a:spcBef>
              <a:buClr>
                <a:schemeClr val="bg1"/>
              </a:buClr>
            </a:pPr>
            <a:r>
              <a:rPr lang="en-US" altLang="en-US" sz="1600" smtClean="0">
                <a:solidFill>
                  <a:schemeClr val="bg1"/>
                </a:solidFill>
                <a:ea typeface="ヒラギノ角ゴ Pro W3" pitchFamily="127" charset="-128"/>
              </a:rPr>
              <a:t>Complacency</a:t>
            </a:r>
          </a:p>
          <a:p>
            <a:pPr marL="344488" indent="-231775" eaLnBrk="1" hangingPunct="1">
              <a:lnSpc>
                <a:spcPct val="100000"/>
              </a:lnSpc>
              <a:spcBef>
                <a:spcPct val="10000"/>
              </a:spcBef>
              <a:buClr>
                <a:schemeClr val="bg1"/>
              </a:buClr>
            </a:pPr>
            <a:r>
              <a:rPr lang="en-US" altLang="en-US" sz="1600" smtClean="0">
                <a:solidFill>
                  <a:schemeClr val="bg1"/>
                </a:solidFill>
                <a:ea typeface="ヒラギノ角ゴ Pro W3" pitchFamily="127" charset="-128"/>
              </a:rPr>
              <a:t>Varying Communication Styles</a:t>
            </a:r>
          </a:p>
          <a:p>
            <a:pPr marL="344488" indent="-231775" eaLnBrk="1" hangingPunct="1">
              <a:lnSpc>
                <a:spcPct val="100000"/>
              </a:lnSpc>
              <a:spcBef>
                <a:spcPct val="10000"/>
              </a:spcBef>
              <a:buClr>
                <a:schemeClr val="bg1"/>
              </a:buClr>
            </a:pPr>
            <a:r>
              <a:rPr lang="en-US" altLang="en-US" sz="1600" smtClean="0">
                <a:solidFill>
                  <a:schemeClr val="bg1"/>
                </a:solidFill>
                <a:ea typeface="ヒラギノ角ゴ Pro W3" pitchFamily="127" charset="-128"/>
              </a:rPr>
              <a:t>Conflict</a:t>
            </a:r>
          </a:p>
          <a:p>
            <a:pPr marL="344488" indent="-231775" eaLnBrk="1" hangingPunct="1">
              <a:lnSpc>
                <a:spcPct val="100000"/>
              </a:lnSpc>
              <a:spcBef>
                <a:spcPct val="10000"/>
              </a:spcBef>
              <a:buClr>
                <a:schemeClr val="bg1"/>
              </a:buClr>
            </a:pPr>
            <a:r>
              <a:rPr lang="en-US" altLang="en-US" sz="1600" smtClean="0">
                <a:solidFill>
                  <a:schemeClr val="bg1"/>
                </a:solidFill>
                <a:ea typeface="ヒラギノ角ゴ Pro W3" pitchFamily="127" charset="-128"/>
              </a:rPr>
              <a:t>Lack of Coordination and Followup with Coworkers</a:t>
            </a:r>
          </a:p>
          <a:p>
            <a:pPr marL="344488" indent="-231775" eaLnBrk="1" hangingPunct="1">
              <a:lnSpc>
                <a:spcPct val="100000"/>
              </a:lnSpc>
              <a:spcBef>
                <a:spcPct val="10000"/>
              </a:spcBef>
              <a:buClr>
                <a:schemeClr val="bg1"/>
              </a:buClr>
            </a:pPr>
            <a:r>
              <a:rPr lang="en-US" altLang="en-US" sz="1600" smtClean="0">
                <a:solidFill>
                  <a:schemeClr val="bg1"/>
                </a:solidFill>
                <a:ea typeface="ヒラギノ角ゴ Pro W3" pitchFamily="127" charset="-128"/>
              </a:rPr>
              <a:t>Distractions</a:t>
            </a:r>
          </a:p>
          <a:p>
            <a:pPr marL="344488" indent="-231775" eaLnBrk="1" hangingPunct="1">
              <a:lnSpc>
                <a:spcPct val="100000"/>
              </a:lnSpc>
              <a:spcBef>
                <a:spcPct val="10000"/>
              </a:spcBef>
              <a:buClr>
                <a:schemeClr val="bg1"/>
              </a:buClr>
            </a:pPr>
            <a:r>
              <a:rPr lang="en-US" altLang="en-US" sz="1600" smtClean="0">
                <a:solidFill>
                  <a:schemeClr val="bg1"/>
                </a:solidFill>
                <a:ea typeface="ヒラギノ角ゴ Pro W3" pitchFamily="127" charset="-128"/>
              </a:rPr>
              <a:t>Fatigue</a:t>
            </a:r>
          </a:p>
          <a:p>
            <a:pPr marL="344488" indent="-231775" eaLnBrk="1" hangingPunct="1">
              <a:lnSpc>
                <a:spcPct val="100000"/>
              </a:lnSpc>
              <a:spcBef>
                <a:spcPct val="10000"/>
              </a:spcBef>
              <a:buClr>
                <a:schemeClr val="bg1"/>
              </a:buClr>
            </a:pPr>
            <a:r>
              <a:rPr lang="en-US" altLang="en-US" sz="1600" smtClean="0">
                <a:solidFill>
                  <a:schemeClr val="bg1"/>
                </a:solidFill>
                <a:ea typeface="ヒラギノ角ゴ Pro W3" pitchFamily="127" charset="-128"/>
              </a:rPr>
              <a:t>Workload</a:t>
            </a:r>
          </a:p>
          <a:p>
            <a:pPr marL="344488" indent="-231775" eaLnBrk="1" hangingPunct="1">
              <a:lnSpc>
                <a:spcPct val="100000"/>
              </a:lnSpc>
              <a:spcBef>
                <a:spcPct val="10000"/>
              </a:spcBef>
              <a:buClr>
                <a:schemeClr val="bg1"/>
              </a:buClr>
            </a:pPr>
            <a:r>
              <a:rPr lang="en-US" altLang="en-US" sz="1600" smtClean="0">
                <a:solidFill>
                  <a:schemeClr val="bg1"/>
                </a:solidFill>
                <a:ea typeface="ヒラギノ角ゴ Pro W3" pitchFamily="127" charset="-128"/>
              </a:rPr>
              <a:t>Misinterpretation of Cues</a:t>
            </a:r>
          </a:p>
          <a:p>
            <a:pPr marL="344488" indent="-231775" eaLnBrk="1" hangingPunct="1">
              <a:lnSpc>
                <a:spcPct val="100000"/>
              </a:lnSpc>
              <a:spcBef>
                <a:spcPct val="10000"/>
              </a:spcBef>
              <a:buClr>
                <a:schemeClr val="bg1"/>
              </a:buClr>
            </a:pPr>
            <a:r>
              <a:rPr lang="en-US" altLang="en-US" sz="1600" smtClean="0">
                <a:solidFill>
                  <a:schemeClr val="bg1"/>
                </a:solidFill>
                <a:ea typeface="ヒラギノ角ゴ Pro W3" pitchFamily="127" charset="-128"/>
              </a:rPr>
              <a:t>Lack of Role Clarity</a:t>
            </a:r>
            <a:endParaRPr lang="en-US" altLang="en-US" sz="1600" smtClean="0">
              <a:ea typeface="ヒラギノ角ゴ Pro W3" pitchFamily="127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 smtClean="0">
                <a:solidFill>
                  <a:srgbClr val="542200"/>
                </a:solidFill>
              </a:rPr>
              <a:t> </a:t>
            </a:r>
            <a:fld id="{6767476F-4CC1-4DE2-A3F9-AF98FF44C388}" type="slidenum">
              <a:rPr lang="en-US" altLang="en-US" sz="1000" smtClean="0">
                <a:solidFill>
                  <a:srgbClr val="542200"/>
                </a:solidFill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3</a:t>
            </a:fld>
            <a:r>
              <a:rPr lang="en-US" altLang="en-US" sz="1000" smtClean="0">
                <a:solidFill>
                  <a:srgbClr val="542200"/>
                </a:solidFill>
              </a:rPr>
              <a:t> </a:t>
            </a:r>
          </a:p>
        </p:txBody>
      </p:sp>
      <p:pic>
        <p:nvPicPr>
          <p:cNvPr id="7172" name="Picture 6" descr="framework_comple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300" y="1066800"/>
            <a:ext cx="5475288" cy="459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4"/>
          <p:cNvSpPr>
            <a:spLocks noGrp="1"/>
          </p:cNvSpPr>
          <p:nvPr>
            <p:ph sz="half" idx="1"/>
          </p:nvPr>
        </p:nvSpPr>
        <p:spPr>
          <a:xfrm>
            <a:off x="714827" y="1324429"/>
            <a:ext cx="3675744" cy="5000171"/>
          </a:xfrm>
        </p:spPr>
        <p:txBody>
          <a:bodyPr/>
          <a:lstStyle/>
          <a:p>
            <a:pPr marL="0" indent="0" algn="ctr">
              <a:buFont typeface="Wingdings" pitchFamily="2" charset="2"/>
              <a:buNone/>
              <a:defRPr/>
            </a:pPr>
            <a:r>
              <a:rPr lang="en-US" b="1" dirty="0" smtClean="0">
                <a:solidFill>
                  <a:srgbClr val="663300"/>
                </a:solidFill>
              </a:rPr>
              <a:t>Communication</a:t>
            </a:r>
          </a:p>
          <a:p>
            <a:pPr>
              <a:defRPr/>
            </a:pPr>
            <a:r>
              <a:rPr lang="en-US" sz="2000" dirty="0" smtClean="0"/>
              <a:t>Effective communication skills are vital for patient safety</a:t>
            </a:r>
          </a:p>
          <a:p>
            <a:pPr>
              <a:defRPr/>
            </a:pPr>
            <a:r>
              <a:rPr lang="en-US" sz="2000" dirty="0" smtClean="0"/>
              <a:t>Enables team members to effectively relay information</a:t>
            </a:r>
          </a:p>
          <a:p>
            <a:pPr>
              <a:defRPr/>
            </a:pPr>
            <a:r>
              <a:rPr lang="en-US" sz="2000" dirty="0" smtClean="0"/>
              <a:t>The mode by which most TeamSTEPPS strategies and tools are executed</a:t>
            </a:r>
          </a:p>
          <a:p>
            <a:pPr lvl="1">
              <a:defRPr/>
            </a:pP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 smtClean="0">
                <a:solidFill>
                  <a:srgbClr val="542200"/>
                </a:solidFill>
              </a:rPr>
              <a:t> </a:t>
            </a:r>
            <a:fld id="{7B231C76-EC8A-4CD0-9D10-71EDBA5B2911}" type="slidenum">
              <a:rPr lang="en-US" altLang="en-US" sz="1000" smtClean="0">
                <a:solidFill>
                  <a:srgbClr val="542200"/>
                </a:solidFill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4</a:t>
            </a:fld>
            <a:r>
              <a:rPr lang="en-US" altLang="en-US" sz="1000" smtClean="0">
                <a:solidFill>
                  <a:srgbClr val="542200"/>
                </a:solidFill>
              </a:rPr>
              <a:t> </a:t>
            </a:r>
          </a:p>
        </p:txBody>
      </p:sp>
      <p:sp>
        <p:nvSpPr>
          <p:cNvPr id="8195" name="Rectangle 6"/>
          <p:cNvSpPr>
            <a:spLocks noGrp="1" noChangeArrowheads="1"/>
          </p:cNvSpPr>
          <p:nvPr>
            <p:ph type="title"/>
          </p:nvPr>
        </p:nvSpPr>
        <p:spPr>
          <a:xfrm>
            <a:off x="881063" y="990600"/>
            <a:ext cx="7739062" cy="914400"/>
          </a:xfrm>
        </p:spPr>
        <p:txBody>
          <a:bodyPr/>
          <a:lstStyle/>
          <a:p>
            <a:pPr eaLnBrk="1" hangingPunct="1"/>
            <a:r>
              <a:rPr lang="en-US" altLang="en-US" smtClean="0">
                <a:ea typeface="ヒラギノ角ゴ Pro W3" pitchFamily="127" charset="-128"/>
              </a:rPr>
              <a:t>Importance of Communication</a:t>
            </a:r>
          </a:p>
        </p:txBody>
      </p:sp>
      <p:sp>
        <p:nvSpPr>
          <p:cNvPr id="614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230313" y="1955800"/>
            <a:ext cx="7151687" cy="3506788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Joint Commission data continues to demonstrate the importance of communication in patient safety</a:t>
            </a:r>
          </a:p>
          <a:p>
            <a:pPr lvl="1" eaLnBrk="1" hangingPunct="1">
              <a:defRPr/>
            </a:pPr>
            <a:r>
              <a:rPr lang="en-US" dirty="0" smtClean="0"/>
              <a:t>1995 - 2005</a:t>
            </a:r>
            <a:r>
              <a:rPr lang="en-US" dirty="0"/>
              <a:t>: </a:t>
            </a:r>
            <a:r>
              <a:rPr lang="en-US" b="1" dirty="0"/>
              <a:t>Ineffective communication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identified as root cause for nearly </a:t>
            </a:r>
            <a:r>
              <a:rPr lang="en-US" b="1" dirty="0"/>
              <a:t>66 percent of all </a:t>
            </a:r>
            <a:r>
              <a:rPr lang="en-US" b="1" dirty="0" smtClean="0"/>
              <a:t>reported sentinel events</a:t>
            </a:r>
            <a:r>
              <a:rPr lang="en-US" dirty="0" smtClean="0"/>
              <a:t>*</a:t>
            </a:r>
            <a:endParaRPr lang="en-US" dirty="0"/>
          </a:p>
          <a:p>
            <a:pPr lvl="1" eaLnBrk="1" hangingPunct="1">
              <a:defRPr/>
            </a:pPr>
            <a:r>
              <a:rPr lang="en-US" dirty="0" smtClean="0"/>
              <a:t>2010 - 2013</a:t>
            </a:r>
            <a:r>
              <a:rPr lang="en-US" dirty="0"/>
              <a:t>: </a:t>
            </a:r>
            <a:r>
              <a:rPr lang="en-US" dirty="0" smtClean="0"/>
              <a:t>Ineffective communication among </a:t>
            </a:r>
            <a:r>
              <a:rPr lang="en-US" b="1" dirty="0"/>
              <a:t>top 3 root causes of sentinel events </a:t>
            </a:r>
            <a:r>
              <a:rPr lang="en-US" dirty="0"/>
              <a:t>reported**</a:t>
            </a:r>
          </a:p>
          <a:p>
            <a:pPr marL="344488" lvl="1" indent="0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lvl="1" eaLnBrk="1" hangingPunct="1">
              <a:buFont typeface="Wingdings" pitchFamily="2" charset="2"/>
              <a:buNone/>
              <a:defRPr/>
            </a:pPr>
            <a:endParaRPr lang="en-US" sz="1800" i="1" dirty="0" smtClean="0"/>
          </a:p>
          <a:p>
            <a:pPr lvl="1" eaLnBrk="1" hangingPunct="1">
              <a:defRPr/>
            </a:pPr>
            <a:endParaRPr lang="en-US" sz="1800" i="1" dirty="0" smtClean="0"/>
          </a:p>
        </p:txBody>
      </p:sp>
      <p:sp>
        <p:nvSpPr>
          <p:cNvPr id="5" name="Rectangle 7"/>
          <p:cNvSpPr txBox="1">
            <a:spLocks noChangeArrowheads="1"/>
          </p:cNvSpPr>
          <p:nvPr/>
        </p:nvSpPr>
        <p:spPr bwMode="auto">
          <a:xfrm>
            <a:off x="2854325" y="5408613"/>
            <a:ext cx="6145213" cy="1135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238" indent="-28575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2pPr>
            <a:lvl3pPr marL="860425" indent="-2286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090613" indent="-2286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4pPr>
            <a:lvl5pPr marL="1320800" indent="-2286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5pPr>
            <a:lvl6pPr marL="1778000" indent="-228600" algn="l" rtl="0"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6pPr>
            <a:lvl7pPr marL="2235200" indent="-228600" algn="l" rtl="0"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7pPr>
            <a:lvl8pPr marL="2692400" indent="-228600" algn="l" rtl="0"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8pPr>
            <a:lvl9pPr marL="3149600" indent="-228600" algn="l" rtl="0"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284163" lvl="1" indent="-173038" eaLnBrk="1" hangingPunct="1">
              <a:buFont typeface="Wingdings" pitchFamily="2" charset="2"/>
              <a:buNone/>
              <a:defRPr/>
            </a:pPr>
            <a:r>
              <a:rPr lang="en-US" sz="1600" i="1" kern="0" dirty="0" smtClean="0"/>
              <a:t>* (</a:t>
            </a:r>
            <a:r>
              <a:rPr lang="en-US" sz="1600" i="1" kern="0" dirty="0"/>
              <a:t>JC Root Causes and Percentages for Sentinel Events (All Categories) January 1995−December 2005)</a:t>
            </a:r>
          </a:p>
          <a:p>
            <a:pPr marL="346075" lvl="1" indent="-234950" eaLnBrk="1" hangingPunct="1">
              <a:buFont typeface="Wingdings" pitchFamily="2" charset="2"/>
              <a:buNone/>
              <a:defRPr/>
            </a:pPr>
            <a:r>
              <a:rPr lang="en-US" sz="1600" i="1" kern="0" dirty="0" smtClean="0"/>
              <a:t>** (JC Sentinel Event Data (Root Causes by Event Type) 2004-2012)</a:t>
            </a:r>
          </a:p>
          <a:p>
            <a:pPr lvl="1" eaLnBrk="1" hangingPunct="1">
              <a:buFont typeface="Wingdings" pitchFamily="2" charset="2"/>
              <a:buNone/>
              <a:defRPr/>
            </a:pPr>
            <a:endParaRPr lang="en-US" sz="1800" i="1" kern="0" dirty="0" smtClean="0"/>
          </a:p>
          <a:p>
            <a:pPr lvl="1" eaLnBrk="1" hangingPunct="1">
              <a:defRPr/>
            </a:pPr>
            <a:endParaRPr lang="en-US" sz="1800" i="1" kern="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Communication is clear?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552984" y="6550223"/>
            <a:ext cx="2877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1"/>
                </a:solidFill>
              </a:rPr>
              <a:t>Video</a:t>
            </a:r>
            <a:r>
              <a:rPr lang="en-US" sz="1400" smtClean="0">
                <a:solidFill>
                  <a:schemeClr val="accent1"/>
                </a:solidFill>
              </a:rPr>
              <a:t>: Battleship vs Lighthouse</a:t>
            </a:r>
            <a:endParaRPr lang="en-US" sz="1400">
              <a:solidFill>
                <a:schemeClr val="accent1"/>
              </a:solidFill>
            </a:endParaRPr>
          </a:p>
        </p:txBody>
      </p:sp>
      <p:pic>
        <p:nvPicPr>
          <p:cNvPr id="6" name="battleship vs lighthouse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86038" y="2020888"/>
            <a:ext cx="4429125" cy="3543300"/>
          </a:xfrm>
        </p:spPr>
      </p:pic>
    </p:spTree>
    <p:extLst>
      <p:ext uri="{BB962C8B-B14F-4D97-AF65-F5344CB8AC3E}">
        <p14:creationId xmlns:p14="http://schemas.microsoft.com/office/powerpoint/2010/main" val="2393063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 smtClean="0">
                <a:solidFill>
                  <a:srgbClr val="542200"/>
                </a:solidFill>
              </a:rPr>
              <a:t> </a:t>
            </a:r>
            <a:fld id="{49179752-3E5F-46FA-B750-D5EB0B027630}" type="slidenum">
              <a:rPr lang="en-US" altLang="en-US" sz="1000" smtClean="0">
                <a:solidFill>
                  <a:srgbClr val="542200"/>
                </a:solidFill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6</a:t>
            </a:fld>
            <a:r>
              <a:rPr lang="en-US" altLang="en-US" sz="1000" smtClean="0">
                <a:solidFill>
                  <a:srgbClr val="542200"/>
                </a:solidFill>
              </a:rPr>
              <a:t> </a:t>
            </a:r>
          </a:p>
        </p:txBody>
      </p:sp>
      <p:sp>
        <p:nvSpPr>
          <p:cNvPr id="10243" name="Rectangle 5"/>
          <p:cNvSpPr>
            <a:spLocks noGrp="1" noChangeArrowheads="1"/>
          </p:cNvSpPr>
          <p:nvPr>
            <p:ph type="title"/>
          </p:nvPr>
        </p:nvSpPr>
        <p:spPr>
          <a:xfrm>
            <a:off x="866775" y="966788"/>
            <a:ext cx="7739063" cy="914400"/>
          </a:xfrm>
        </p:spPr>
        <p:txBody>
          <a:bodyPr/>
          <a:lstStyle/>
          <a:p>
            <a:pPr eaLnBrk="1" hangingPunct="1"/>
            <a:r>
              <a:rPr lang="en-US" altLang="en-US" smtClean="0">
                <a:ea typeface="ヒラギノ角ゴ Pro W3" pitchFamily="127" charset="-128"/>
              </a:rPr>
              <a:t>Standards of Effective Communication</a:t>
            </a:r>
          </a:p>
        </p:txBody>
      </p:sp>
      <p:sp>
        <p:nvSpPr>
          <p:cNvPr id="10244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371600" y="2057400"/>
            <a:ext cx="7543800" cy="3543300"/>
          </a:xfrm>
        </p:spPr>
        <p:txBody>
          <a:bodyPr/>
          <a:lstStyle/>
          <a:p>
            <a:pPr eaLnBrk="1" hangingPunct="1"/>
            <a:r>
              <a:rPr lang="en-US" altLang="en-US" sz="2000" b="1" smtClean="0">
                <a:ea typeface="ヒラギノ角ゴ Pro W3" pitchFamily="127" charset="-128"/>
              </a:rPr>
              <a:t>Complete</a:t>
            </a:r>
            <a:r>
              <a:rPr lang="en-US" altLang="en-US" sz="2000" smtClean="0">
                <a:ea typeface="ヒラギノ角ゴ Pro W3" pitchFamily="127" charset="-128"/>
              </a:rPr>
              <a:t>	</a:t>
            </a:r>
          </a:p>
          <a:p>
            <a:pPr lvl="1" eaLnBrk="1" hangingPunct="1"/>
            <a:r>
              <a:rPr lang="en-US" altLang="en-US" sz="2000" smtClean="0">
                <a:ea typeface="ヒラギノ角ゴ Pro W3" pitchFamily="127" charset="-128"/>
              </a:rPr>
              <a:t>Communicate all relevant information</a:t>
            </a:r>
          </a:p>
          <a:p>
            <a:pPr eaLnBrk="1" hangingPunct="1"/>
            <a:r>
              <a:rPr lang="en-US" altLang="en-US" sz="2000" b="1" smtClean="0">
                <a:ea typeface="ヒラギノ角ゴ Pro W3" pitchFamily="127" charset="-128"/>
              </a:rPr>
              <a:t>Clear</a:t>
            </a:r>
          </a:p>
          <a:p>
            <a:pPr lvl="1" eaLnBrk="1" hangingPunct="1"/>
            <a:r>
              <a:rPr lang="en-US" altLang="en-US" sz="2000" smtClean="0">
                <a:ea typeface="ヒラギノ角ゴ Pro W3" pitchFamily="127" charset="-128"/>
              </a:rPr>
              <a:t>Convey information that is plainly understood </a:t>
            </a:r>
          </a:p>
          <a:p>
            <a:pPr eaLnBrk="1" hangingPunct="1"/>
            <a:r>
              <a:rPr lang="en-US" altLang="en-US" sz="2000" b="1" smtClean="0">
                <a:ea typeface="ヒラギノ角ゴ Pro W3" pitchFamily="127" charset="-128"/>
              </a:rPr>
              <a:t>Brief	</a:t>
            </a:r>
          </a:p>
          <a:p>
            <a:pPr lvl="1" eaLnBrk="1" hangingPunct="1"/>
            <a:r>
              <a:rPr lang="en-US" altLang="en-US" sz="2000" smtClean="0">
                <a:ea typeface="ヒラギノ角ゴ Pro W3" pitchFamily="127" charset="-128"/>
              </a:rPr>
              <a:t>Communicate the information in a concise manner</a:t>
            </a:r>
          </a:p>
          <a:p>
            <a:pPr eaLnBrk="1" hangingPunct="1"/>
            <a:r>
              <a:rPr lang="en-US" altLang="en-US" sz="2000" b="1" smtClean="0">
                <a:ea typeface="ヒラギノ角ゴ Pro W3" pitchFamily="127" charset="-128"/>
              </a:rPr>
              <a:t>Timely</a:t>
            </a:r>
          </a:p>
          <a:p>
            <a:pPr lvl="1" eaLnBrk="1" hangingPunct="1"/>
            <a:r>
              <a:rPr lang="en-US" altLang="en-US" sz="2000" smtClean="0">
                <a:ea typeface="ヒラギノ角ゴ Pro W3" pitchFamily="127" charset="-128"/>
              </a:rPr>
              <a:t>Offer and request information in an appropriate timeframe</a:t>
            </a:r>
          </a:p>
          <a:p>
            <a:pPr lvl="1" eaLnBrk="1" hangingPunct="1">
              <a:spcBef>
                <a:spcPct val="20000"/>
              </a:spcBef>
            </a:pPr>
            <a:r>
              <a:rPr lang="en-US" altLang="en-US" sz="2000" smtClean="0">
                <a:ea typeface="ヒラギノ角ゴ Pro W3" pitchFamily="127" charset="-128"/>
              </a:rPr>
              <a:t>Verify authenticity</a:t>
            </a:r>
          </a:p>
          <a:p>
            <a:pPr lvl="1" eaLnBrk="1" hangingPunct="1">
              <a:spcBef>
                <a:spcPct val="20000"/>
              </a:spcBef>
            </a:pPr>
            <a:r>
              <a:rPr lang="en-US" altLang="en-US" sz="2000" smtClean="0">
                <a:ea typeface="ヒラギノ角ゴ Pro W3" pitchFamily="127" charset="-128"/>
              </a:rPr>
              <a:t>Validate or acknowledge information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 smtClean="0">
                <a:solidFill>
                  <a:srgbClr val="542200"/>
                </a:solidFill>
              </a:rPr>
              <a:t> </a:t>
            </a:r>
            <a:fld id="{DC178B90-3A3F-43D7-99A8-5108CBE0BFB9}" type="slidenum">
              <a:rPr lang="en-US" altLang="en-US" sz="1000" smtClean="0">
                <a:solidFill>
                  <a:srgbClr val="542200"/>
                </a:solidFill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7</a:t>
            </a:fld>
            <a:r>
              <a:rPr lang="en-US" altLang="en-US" sz="1000" smtClean="0">
                <a:solidFill>
                  <a:srgbClr val="542200"/>
                </a:solidFill>
              </a:rPr>
              <a:t> </a:t>
            </a:r>
          </a:p>
        </p:txBody>
      </p:sp>
      <p:pic>
        <p:nvPicPr>
          <p:cNvPr id="11267" name="Picture 10" descr="timel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325" y="3733800"/>
            <a:ext cx="4181475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8" descr="cle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1030288"/>
            <a:ext cx="2889250" cy="293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6" descr="brie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013" y="1250950"/>
            <a:ext cx="2400300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Rectangle 4"/>
          <p:cNvSpPr>
            <a:spLocks noGrp="1" noChangeArrowheads="1"/>
          </p:cNvSpPr>
          <p:nvPr>
            <p:ph type="title"/>
          </p:nvPr>
        </p:nvSpPr>
        <p:spPr>
          <a:xfrm>
            <a:off x="881063" y="1050925"/>
            <a:ext cx="1803400" cy="688975"/>
          </a:xfrm>
        </p:spPr>
        <p:txBody>
          <a:bodyPr/>
          <a:lstStyle/>
          <a:p>
            <a:pPr eaLnBrk="1" hangingPunct="1"/>
            <a:r>
              <a:rPr lang="en-US" altLang="en-US" sz="3200" smtClean="0">
                <a:ea typeface="ヒラギノ角ゴ Pro W3" pitchFamily="127" charset="-128"/>
              </a:rPr>
              <a:t>Brief</a:t>
            </a: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5237163" y="1096963"/>
            <a:ext cx="236061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200" b="1">
                <a:solidFill>
                  <a:srgbClr val="663300"/>
                </a:solidFill>
              </a:rPr>
              <a:t>Clear</a:t>
            </a:r>
          </a:p>
        </p:txBody>
      </p:sp>
      <p:sp>
        <p:nvSpPr>
          <p:cNvPr id="11272" name="Text Box 9"/>
          <p:cNvSpPr txBox="1">
            <a:spLocks noChangeArrowheads="1"/>
          </p:cNvSpPr>
          <p:nvPr/>
        </p:nvSpPr>
        <p:spPr bwMode="auto">
          <a:xfrm>
            <a:off x="2744788" y="3859213"/>
            <a:ext cx="16954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200" b="1">
                <a:solidFill>
                  <a:srgbClr val="663300"/>
                </a:solidFill>
              </a:rPr>
              <a:t>Timely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Communication is clear?</a:t>
            </a:r>
            <a:endParaRPr lang="en-US" dirty="0"/>
          </a:p>
        </p:txBody>
      </p:sp>
      <p:pic>
        <p:nvPicPr>
          <p:cNvPr id="5" name="Make sure he's dead.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54275" y="2020888"/>
            <a:ext cx="4694238" cy="3543300"/>
          </a:xfrm>
        </p:spPr>
      </p:pic>
      <p:sp>
        <p:nvSpPr>
          <p:cNvPr id="4" name="TextBox 3"/>
          <p:cNvSpPr txBox="1"/>
          <p:nvPr/>
        </p:nvSpPr>
        <p:spPr>
          <a:xfrm>
            <a:off x="2375210" y="6488668"/>
            <a:ext cx="26985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>
                <a:solidFill>
                  <a:schemeClr val="accent1"/>
                </a:solidFill>
              </a:rPr>
              <a:t>Video: Make Sure He’s Dead</a:t>
            </a:r>
            <a:endParaRPr lang="en-US" sz="140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767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 smtClean="0">
                <a:solidFill>
                  <a:srgbClr val="542200"/>
                </a:solidFill>
              </a:rPr>
              <a:t> </a:t>
            </a:r>
            <a:fld id="{D782BC57-D514-4D90-8A06-1C5680000FBB}" type="slidenum">
              <a:rPr lang="en-US" altLang="en-US" sz="1000" smtClean="0">
                <a:solidFill>
                  <a:srgbClr val="542200"/>
                </a:solidFill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9</a:t>
            </a:fld>
            <a:r>
              <a:rPr lang="en-US" altLang="en-US" sz="1000" smtClean="0">
                <a:solidFill>
                  <a:srgbClr val="542200"/>
                </a:solidFill>
              </a:rPr>
              <a:t> </a:t>
            </a:r>
          </a:p>
        </p:txBody>
      </p:sp>
      <p:sp>
        <p:nvSpPr>
          <p:cNvPr id="13315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ea typeface="ヒラギノ角ゴ Pro W3" pitchFamily="127" charset="-128"/>
              </a:rPr>
              <a:t>Communication Tools</a:t>
            </a:r>
          </a:p>
        </p:txBody>
      </p:sp>
      <p:sp>
        <p:nvSpPr>
          <p:cNvPr id="13316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1419225" y="2020888"/>
            <a:ext cx="7267575" cy="35433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ea typeface="ヒラギノ角ゴ Pro W3" pitchFamily="127" charset="-128"/>
              </a:rPr>
              <a:t>In </a:t>
            </a:r>
            <a:r>
              <a:rPr lang="en-US" altLang="en-US" dirty="0" err="1" smtClean="0">
                <a:ea typeface="ヒラギノ角ゴ Pro W3" pitchFamily="127" charset="-128"/>
              </a:rPr>
              <a:t>TeamSTEPPS</a:t>
            </a:r>
            <a:r>
              <a:rPr lang="en-US" altLang="en-US" dirty="0" smtClean="0">
                <a:ea typeface="ヒラギノ角ゴ Pro W3" pitchFamily="127" charset="-128"/>
              </a:rPr>
              <a:t>, communication is covered by four tools</a:t>
            </a:r>
          </a:p>
          <a:p>
            <a:pPr lvl="1" eaLnBrk="1" hangingPunct="1"/>
            <a:r>
              <a:rPr lang="en-US" altLang="en-US" dirty="0" smtClean="0">
                <a:ea typeface="ヒラギノ角ゴ Pro W3" pitchFamily="127" charset="-128"/>
              </a:rPr>
              <a:t>Situation – Background – Assessment – Recommendation (SBAR)</a:t>
            </a:r>
          </a:p>
          <a:p>
            <a:pPr lvl="1" eaLnBrk="1" hangingPunct="1"/>
            <a:r>
              <a:rPr lang="en-US" altLang="en-US" dirty="0" smtClean="0">
                <a:ea typeface="ヒラギノ角ゴ Pro W3" pitchFamily="127" charset="-128"/>
              </a:rPr>
              <a:t>Call-Out</a:t>
            </a:r>
          </a:p>
          <a:p>
            <a:pPr lvl="1" eaLnBrk="1" hangingPunct="1"/>
            <a:r>
              <a:rPr lang="en-US" altLang="en-US" dirty="0" smtClean="0">
                <a:ea typeface="ヒラギノ角ゴ Pro W3" pitchFamily="127" charset="-128"/>
              </a:rPr>
              <a:t>Check-Back</a:t>
            </a:r>
          </a:p>
          <a:p>
            <a:pPr lvl="1" eaLnBrk="1" hangingPunct="1"/>
            <a:r>
              <a:rPr lang="en-US" altLang="en-US" dirty="0" smtClean="0">
                <a:ea typeface="ヒラギノ角ゴ Pro W3" pitchFamily="127" charset="-128"/>
              </a:rPr>
              <a:t>Handoffs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Main_Olive">
  <a:themeElements>
    <a:clrScheme name="">
      <a:dk1>
        <a:srgbClr val="000000"/>
      </a:dk1>
      <a:lt1>
        <a:srgbClr val="FFFFE1"/>
      </a:lt1>
      <a:dk2>
        <a:srgbClr val="660033"/>
      </a:dk2>
      <a:lt2>
        <a:srgbClr val="330033"/>
      </a:lt2>
      <a:accent1>
        <a:srgbClr val="CCCC99"/>
      </a:accent1>
      <a:accent2>
        <a:srgbClr val="CC0000"/>
      </a:accent2>
      <a:accent3>
        <a:srgbClr val="FFFFEE"/>
      </a:accent3>
      <a:accent4>
        <a:srgbClr val="000000"/>
      </a:accent4>
      <a:accent5>
        <a:srgbClr val="E2E2CA"/>
      </a:accent5>
      <a:accent6>
        <a:srgbClr val="B90000"/>
      </a:accent6>
      <a:hlink>
        <a:srgbClr val="990033"/>
      </a:hlink>
      <a:folHlink>
        <a:srgbClr val="B2B2B2"/>
      </a:folHlink>
    </a:clrScheme>
    <a:fontScheme name="2_Main_Oliv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Main_Olive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ain_Olive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ain_Olive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ain_Olive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ain_Olive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ain_Olive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ain_Olive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ain_Olive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ain_Olive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ain_Olive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2_Main_Olive 6">
    <a:dk1>
      <a:srgbClr val="000000"/>
    </a:dk1>
    <a:lt1>
      <a:srgbClr val="FFFFE1"/>
    </a:lt1>
    <a:dk2>
      <a:srgbClr val="330033"/>
    </a:dk2>
    <a:lt2>
      <a:srgbClr val="330033"/>
    </a:lt2>
    <a:accent1>
      <a:srgbClr val="CCCC99"/>
    </a:accent1>
    <a:accent2>
      <a:srgbClr val="FF0000"/>
    </a:accent2>
    <a:accent3>
      <a:srgbClr val="FFFFEE"/>
    </a:accent3>
    <a:accent4>
      <a:srgbClr val="000000"/>
    </a:accent4>
    <a:accent5>
      <a:srgbClr val="E2E2CA"/>
    </a:accent5>
    <a:accent6>
      <a:srgbClr val="E70000"/>
    </a:accent6>
    <a:hlink>
      <a:srgbClr val="990033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Module 4-05.2-SituationMonitoring</Template>
  <TotalTime>61520683</TotalTime>
  <Pages>6</Pages>
  <Words>460</Words>
  <Application>Microsoft Macintosh PowerPoint</Application>
  <PresentationFormat>Letter Paper (8.5x11 in)</PresentationFormat>
  <Paragraphs>144</Paragraphs>
  <Slides>21</Slides>
  <Notes>12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Verdana</vt:lpstr>
      <vt:lpstr>Wingdings</vt:lpstr>
      <vt:lpstr>ヒラギノ角ゴ Pro W3</vt:lpstr>
      <vt:lpstr>2_Main_Olive</vt:lpstr>
      <vt:lpstr>PowerPoint Presentation</vt:lpstr>
      <vt:lpstr>Objectives</vt:lpstr>
      <vt:lpstr>PowerPoint Presentation</vt:lpstr>
      <vt:lpstr>Importance of Communication</vt:lpstr>
      <vt:lpstr>Communication is clear?</vt:lpstr>
      <vt:lpstr>Standards of Effective Communication</vt:lpstr>
      <vt:lpstr>Brief</vt:lpstr>
      <vt:lpstr>Communication is clear?</vt:lpstr>
      <vt:lpstr>Communication Tools</vt:lpstr>
      <vt:lpstr>SBAR</vt:lpstr>
      <vt:lpstr>SBAR Example</vt:lpstr>
      <vt:lpstr>SBAR Example</vt:lpstr>
      <vt:lpstr>Call-Out</vt:lpstr>
      <vt:lpstr>Check-Back is…</vt:lpstr>
      <vt:lpstr>Check-Back video</vt:lpstr>
      <vt:lpstr>Handoff</vt:lpstr>
      <vt:lpstr>Handoff video</vt:lpstr>
      <vt:lpstr>Handoff Consists of…</vt:lpstr>
      <vt:lpstr>Specific Handoff Tools</vt:lpstr>
      <vt:lpstr>Communication Challenges</vt:lpstr>
      <vt:lpstr>Tools &amp; Strategies Summary</vt:lpstr>
    </vt:vector>
  </TitlesOfParts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newbref</dc:title>
  <dc:creator>Conwal</dc:creator>
  <cp:lastModifiedBy>Jennifer Calzada</cp:lastModifiedBy>
  <cp:revision>1128</cp:revision>
  <cp:lastPrinted>2014-03-26T14:34:53Z</cp:lastPrinted>
  <dcterms:created xsi:type="dcterms:W3CDTF">1997-11-14T21:37:50Z</dcterms:created>
  <dcterms:modified xsi:type="dcterms:W3CDTF">2017-03-21T23:07:18Z</dcterms:modified>
</cp:coreProperties>
</file>