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mpeg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0" r:id="rId1"/>
  </p:sldMasterIdLst>
  <p:notesMasterIdLst>
    <p:notesMasterId r:id="rId19"/>
  </p:notesMasterIdLst>
  <p:handoutMasterIdLst>
    <p:handoutMasterId r:id="rId20"/>
  </p:handoutMasterIdLst>
  <p:sldIdLst>
    <p:sldId id="705" r:id="rId2"/>
    <p:sldId id="707" r:id="rId3"/>
    <p:sldId id="708" r:id="rId4"/>
    <p:sldId id="710" r:id="rId5"/>
    <p:sldId id="709" r:id="rId6"/>
    <p:sldId id="726" r:id="rId7"/>
    <p:sldId id="714" r:id="rId8"/>
    <p:sldId id="715" r:id="rId9"/>
    <p:sldId id="717" r:id="rId10"/>
    <p:sldId id="730" r:id="rId11"/>
    <p:sldId id="728" r:id="rId12"/>
    <p:sldId id="727" r:id="rId13"/>
    <p:sldId id="718" r:id="rId14"/>
    <p:sldId id="719" r:id="rId15"/>
    <p:sldId id="721" r:id="rId16"/>
    <p:sldId id="722" r:id="rId17"/>
    <p:sldId id="724" r:id="rId18"/>
  </p:sldIdLst>
  <p:sldSz cx="9144000" cy="6858000" type="letter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6">
          <p15:clr>
            <a:srgbClr val="A4A3A4"/>
          </p15:clr>
        </p15:guide>
        <p15:guide id="2" orient="horz" pos="1488">
          <p15:clr>
            <a:srgbClr val="A4A3A4"/>
          </p15:clr>
        </p15:guide>
        <p15:guide id="3" orient="horz" pos="4319">
          <p15:clr>
            <a:srgbClr val="A4A3A4"/>
          </p15:clr>
        </p15:guide>
        <p15:guide id="4" orient="horz" pos="3012">
          <p15:clr>
            <a:srgbClr val="A4A3A4"/>
          </p15:clr>
        </p15:guide>
        <p15:guide id="5" pos="2880">
          <p15:clr>
            <a:srgbClr val="A4A3A4"/>
          </p15:clr>
        </p15:guide>
        <p15:guide id="6" pos="11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5DAFF"/>
    <a:srgbClr val="99CCFF"/>
    <a:srgbClr val="A7FDC4"/>
    <a:srgbClr val="FFD889"/>
    <a:srgbClr val="FFCE6D"/>
    <a:srgbClr val="2232CE"/>
    <a:srgbClr val="E1F0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/>
    <p:restoredTop sz="94631"/>
  </p:normalViewPr>
  <p:slideViewPr>
    <p:cSldViewPr snapToGrid="0">
      <p:cViewPr varScale="1">
        <p:scale>
          <a:sx n="97" d="100"/>
          <a:sy n="97" d="100"/>
        </p:scale>
        <p:origin x="544" y="184"/>
      </p:cViewPr>
      <p:guideLst>
        <p:guide orient="horz" pos="2266"/>
        <p:guide orient="horz" pos="1488"/>
        <p:guide orient="horz" pos="4319"/>
        <p:guide orient="horz" pos="3012"/>
        <p:guide pos="2880"/>
        <p:guide pos="11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-1302" y="1404"/>
      </p:cViewPr>
      <p:guideLst>
        <p:guide orient="horz" pos="3025"/>
        <p:guide pos="2304"/>
      </p:guideLst>
    </p:cSldViewPr>
  </p:notesViewPr>
  <p:gridSpacing cx="75895" cy="7589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jpe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Slide_title2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5" t="32530" r="2986"/>
          <a:stretch>
            <a:fillRect/>
          </a:stretch>
        </p:blipFill>
        <p:spPr bwMode="auto">
          <a:xfrm>
            <a:off x="5689600" y="0"/>
            <a:ext cx="16256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Line 4"/>
          <p:cNvSpPr>
            <a:spLocks noChangeShapeType="1"/>
          </p:cNvSpPr>
          <p:nvPr/>
        </p:nvSpPr>
        <p:spPr bwMode="auto">
          <a:xfrm flipV="1">
            <a:off x="0" y="561975"/>
            <a:ext cx="7315200" cy="3175"/>
          </a:xfrm>
          <a:prstGeom prst="line">
            <a:avLst/>
          </a:prstGeom>
          <a:noFill/>
          <a:ln w="9525">
            <a:solidFill>
              <a:srgbClr val="C7C39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1748" name="Group 6"/>
          <p:cNvGrpSpPr>
            <a:grpSpLocks/>
          </p:cNvGrpSpPr>
          <p:nvPr/>
        </p:nvGrpSpPr>
        <p:grpSpPr bwMode="auto">
          <a:xfrm>
            <a:off x="0" y="9309100"/>
            <a:ext cx="7315200" cy="241300"/>
            <a:chOff x="-48" y="5568"/>
            <a:chExt cx="4320" cy="144"/>
          </a:xfrm>
        </p:grpSpPr>
        <p:sp>
          <p:nvSpPr>
            <p:cNvPr id="31752" name="Line 7"/>
            <p:cNvSpPr>
              <a:spLocks noChangeShapeType="1"/>
            </p:cNvSpPr>
            <p:nvPr userDrawn="1"/>
          </p:nvSpPr>
          <p:spPr bwMode="auto">
            <a:xfrm>
              <a:off x="-48" y="5712"/>
              <a:ext cx="4320" cy="0"/>
            </a:xfrm>
            <a:prstGeom prst="line">
              <a:avLst/>
            </a:prstGeom>
            <a:noFill/>
            <a:ln w="9525">
              <a:solidFill>
                <a:srgbClr val="C7C397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53" name="Line 8"/>
            <p:cNvSpPr>
              <a:spLocks noChangeShapeType="1"/>
            </p:cNvSpPr>
            <p:nvPr userDrawn="1"/>
          </p:nvSpPr>
          <p:spPr bwMode="auto">
            <a:xfrm>
              <a:off x="-48" y="5568"/>
              <a:ext cx="4320" cy="0"/>
            </a:xfrm>
            <a:prstGeom prst="line">
              <a:avLst/>
            </a:prstGeom>
            <a:noFill/>
            <a:ln w="9525">
              <a:solidFill>
                <a:srgbClr val="C7C397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8" name="Rectangle 9"/>
          <p:cNvSpPr>
            <a:spLocks noChangeArrowheads="1"/>
          </p:cNvSpPr>
          <p:nvPr/>
        </p:nvSpPr>
        <p:spPr bwMode="auto">
          <a:xfrm>
            <a:off x="3984625" y="9309100"/>
            <a:ext cx="23161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1000" dirty="0" smtClean="0">
                <a:solidFill>
                  <a:srgbClr val="663300"/>
                </a:solidFill>
                <a:latin typeface="Verdana" pitchFamily="34" charset="0"/>
              </a:rPr>
              <a:t> TeamSTEPPS 2.0  |  Leading Teams</a:t>
            </a:r>
          </a:p>
        </p:txBody>
      </p:sp>
      <p:sp>
        <p:nvSpPr>
          <p:cNvPr id="13319" name="Rectangle 10"/>
          <p:cNvSpPr>
            <a:spLocks noChangeArrowheads="1"/>
          </p:cNvSpPr>
          <p:nvPr/>
        </p:nvSpPr>
        <p:spPr bwMode="gray">
          <a:xfrm>
            <a:off x="5791200" y="80963"/>
            <a:ext cx="14335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540" tIns="47540" rIns="47540" bIns="4754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200" b="1" dirty="0" smtClean="0">
                <a:solidFill>
                  <a:srgbClr val="FFFFE1"/>
                </a:solidFill>
              </a:rPr>
              <a:t>Leading Teams</a:t>
            </a:r>
            <a:endParaRPr lang="en-US" altLang="en-US" sz="1800" dirty="0" smtClean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438900" y="9321800"/>
            <a:ext cx="78581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2" tIns="48326" rIns="96652" bIns="48326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000" dirty="0" smtClean="0">
                <a:solidFill>
                  <a:srgbClr val="66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C-4-</a:t>
            </a:r>
            <a:fld id="{9D171AAF-71DA-48AC-AAD2-83F0533E2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58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262313" y="9142413"/>
            <a:ext cx="792162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40" tIns="46449" rIns="91240" bIns="46449">
            <a:spAutoFit/>
          </a:bodyPr>
          <a:lstStyle>
            <a:lvl1pPr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en-US" sz="1300" smtClean="0"/>
              <a:t>Page </a:t>
            </a:r>
            <a:fld id="{2249D50B-2351-497D-9646-0DF7DD5B9D39}" type="slidenum">
              <a:rPr lang="en-US" altLang="en-US" sz="1300" smtClean="0"/>
              <a:pPr algn="ctr">
                <a:lnSpc>
                  <a:spcPct val="90000"/>
                </a:lnSpc>
                <a:defRPr/>
              </a:pPr>
              <a:t>‹#›</a:t>
            </a:fld>
            <a:endParaRPr lang="en-US" altLang="en-US" sz="1300" smtClean="0"/>
          </a:p>
        </p:txBody>
      </p:sp>
      <p:sp>
        <p:nvSpPr>
          <p:cNvPr id="2457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868488" y="1174750"/>
            <a:ext cx="3592512" cy="26939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4557713"/>
            <a:ext cx="5365750" cy="485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560" tIns="46449" rIns="94560" bIns="464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Body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30990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E5160CD0-FC8C-43D5-B239-214D9D8DA7C0}" type="slidenum">
              <a:rPr lang="en-US" altLang="en-US" sz="1800" b="0"/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</a:t>
            </a:fld>
            <a:endParaRPr lang="en-US" altLang="en-US" sz="1800" b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240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9B9E0D53-C2CD-4AD5-B3DC-035E7888F531}" type="slidenum">
              <a:rPr lang="en-US" altLang="en-US" sz="1800" b="0"/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3</a:t>
            </a:fld>
            <a:endParaRPr lang="en-US" altLang="en-US" sz="1800" b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7550"/>
            <a:ext cx="4802188" cy="3602038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900" y="4562475"/>
            <a:ext cx="5359400" cy="4321175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0822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5DC70505-EA56-4873-A4AF-DB91B8282229}" type="slidenum">
              <a:rPr lang="en-US" altLang="en-US" sz="1800" b="0"/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14</a:t>
            </a:fld>
            <a:endParaRPr lang="en-US" altLang="en-US" sz="1800" b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4566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728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Slide_title2_0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0"/>
            <a:ext cx="710723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BinderBeigeElement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4354513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Branding_TeamSTEPPS2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5740400"/>
            <a:ext cx="51641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367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211513" y="3832225"/>
            <a:ext cx="5276850" cy="1131888"/>
          </a:xfrm>
        </p:spPr>
        <p:txBody>
          <a:bodyPr tIns="45720" bIns="45720" anchorCtr="0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1612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B3890785-D115-401B-89F3-6CDA1B98DC5D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09173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5763" y="876300"/>
            <a:ext cx="1951037" cy="4687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1063" y="876300"/>
            <a:ext cx="5702300" cy="4687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4FBE86E6-7BE2-43EE-B230-065E61F2B01B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10574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063" y="876300"/>
            <a:ext cx="7739062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020888"/>
            <a:ext cx="3810000" cy="354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2020888"/>
            <a:ext cx="3810000" cy="354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2E92B38E-AB90-4A52-9920-7EEC54EEAFFC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65663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5F782636-5A01-446D-AE2C-F84AF42C555A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22703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3C57E983-300A-473E-A9C2-5B2547D5408D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04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020888"/>
            <a:ext cx="3810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2020888"/>
            <a:ext cx="3810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11F68EAA-C748-4BE9-985E-851882D195F4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17025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EDD4C350-E3B4-49AC-A72D-0476C7A5ACAC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9926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56EBAC39-660A-473E-B86D-754972C43A4C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14946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77DCB0B5-4618-4C35-BC71-5EC019346E3D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83491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63651397-F04D-463A-B06C-FC5F399F4421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6989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5AE82F64-B154-4295-B258-BDD9E69A3849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38493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jpeg"/><Relationship Id="rId16" Type="http://schemas.openxmlformats.org/officeDocument/2006/relationships/image" Target="../media/image3.jpeg"/><Relationship Id="rId17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New_TS_2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/>
          <a:stretch>
            <a:fillRect/>
          </a:stretch>
        </p:blipFill>
        <p:spPr bwMode="auto">
          <a:xfrm>
            <a:off x="0" y="-1588"/>
            <a:ext cx="91344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Slide_content_2_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5238"/>
            <a:ext cx="2978150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020888"/>
            <a:ext cx="7772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9264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6250" y="6581775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9144" rIns="91440" bIns="9144" numCol="1" anchor="ctr" anchorCtr="1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rgbClr val="542200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 </a:t>
            </a:r>
            <a:fld id="{40F57A12-1A64-4FFD-90E0-81878ADCA392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881063" y="876300"/>
            <a:ext cx="77390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3660775" y="6591300"/>
            <a:ext cx="1444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" bIns="9144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1" hangingPunct="1">
              <a:defRPr/>
            </a:pPr>
            <a:r>
              <a:rPr lang="en-US" sz="1000" b="1" smtClean="0">
                <a:solidFill>
                  <a:srgbClr val="542200"/>
                </a:solidFill>
              </a:rPr>
              <a:t>T</a:t>
            </a:r>
            <a:r>
              <a:rPr lang="en-US" sz="800" b="1" smtClean="0">
                <a:solidFill>
                  <a:srgbClr val="542200"/>
                </a:solidFill>
              </a:rPr>
              <a:t>EAM</a:t>
            </a:r>
            <a:r>
              <a:rPr lang="en-US" sz="1000" b="1" smtClean="0">
                <a:solidFill>
                  <a:srgbClr val="542200"/>
                </a:solidFill>
              </a:rPr>
              <a:t>STEPPS 05.2</a:t>
            </a:r>
          </a:p>
        </p:txBody>
      </p:sp>
      <p:pic>
        <p:nvPicPr>
          <p:cNvPr id="1032" name="Picture 8" descr="Slide_content2_0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8363"/>
            <a:ext cx="684213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Slide_content2_0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82" r="1672"/>
          <a:stretch>
            <a:fillRect/>
          </a:stretch>
        </p:blipFill>
        <p:spPr bwMode="auto">
          <a:xfrm>
            <a:off x="2962275" y="6400800"/>
            <a:ext cx="6157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50" name="Text Box 10"/>
          <p:cNvSpPr txBox="1">
            <a:spLocks noChangeArrowheads="1"/>
          </p:cNvSpPr>
          <p:nvPr/>
        </p:nvSpPr>
        <p:spPr bwMode="auto">
          <a:xfrm>
            <a:off x="220663" y="6550025"/>
            <a:ext cx="19716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900" b="1" dirty="0" smtClean="0">
                <a:solidFill>
                  <a:schemeClr val="accent1"/>
                </a:solidFill>
              </a:rPr>
              <a:t>Mod 4  2.0   Page </a:t>
            </a:r>
            <a:fld id="{F9409B47-6E2A-49C0-A9C0-2C390CD15E6B}" type="slidenum">
              <a:rPr lang="en-US" altLang="en-US" sz="900" b="1" smtClean="0">
                <a:solidFill>
                  <a:schemeClr val="accent1"/>
                </a:solidFill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900" b="1" dirty="0" smtClean="0">
              <a:solidFill>
                <a:schemeClr val="accent1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 userDrawn="1"/>
        </p:nvSpPr>
        <p:spPr bwMode="gray">
          <a:xfrm>
            <a:off x="7323138" y="182563"/>
            <a:ext cx="1922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bg1"/>
                </a:solidFill>
              </a:rPr>
              <a:t>Leading Teams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+mj-lt"/>
          <a:ea typeface="ヒラギノ角ゴ Pro W3" charset="0"/>
          <a:cs typeface="ヒラギノ角ゴ Pro W3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630238" indent="-28575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ヒラギノ角ゴ Pro W3" charset="0"/>
        </a:defRPr>
      </a:lvl2pPr>
      <a:lvl3pPr marL="860425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ヒラギノ角ゴ Pro W3" charset="0"/>
        </a:defRPr>
      </a:lvl3pPr>
      <a:lvl4pPr marL="1090613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ヒラギノ角ゴ Pro W3" charset="0"/>
        </a:defRPr>
      </a:lvl4pPr>
      <a:lvl5pPr marL="1320800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ヒラギノ角ゴ Pro W3" charset="0"/>
        </a:defRPr>
      </a:lvl5pPr>
      <a:lvl6pPr marL="17780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6pPr>
      <a:lvl7pPr marL="22352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7pPr>
      <a:lvl8pPr marL="26924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8pPr>
      <a:lvl9pPr marL="31496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3454400" y="1144588"/>
            <a:ext cx="46275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>
                <a:solidFill>
                  <a:srgbClr val="663300"/>
                </a:solidFill>
              </a:rPr>
              <a:t>Leading Teams</a:t>
            </a:r>
          </a:p>
        </p:txBody>
      </p:sp>
      <p:pic>
        <p:nvPicPr>
          <p:cNvPr id="3075" name="Picture 21" descr="dr_pengu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2111375"/>
            <a:ext cx="1884362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 descr="TeamSTEPPS 2.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5" y="5889625"/>
            <a:ext cx="33623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Huddle</a:t>
            </a:r>
            <a:endParaRPr lang="en-US" dirty="0"/>
          </a:p>
        </p:txBody>
      </p:sp>
      <p:pic>
        <p:nvPicPr>
          <p:cNvPr id="4" name="Huddle.ER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1863" y="2020888"/>
            <a:ext cx="5197475" cy="3543300"/>
          </a:xfrm>
        </p:spPr>
      </p:pic>
    </p:spTree>
    <p:extLst>
      <p:ext uri="{BB962C8B-B14F-4D97-AF65-F5344CB8AC3E}">
        <p14:creationId xmlns:p14="http://schemas.microsoft.com/office/powerpoint/2010/main" val="213397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MG_09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3" y="866245"/>
            <a:ext cx="7437437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3727450" y="2877607"/>
            <a:ext cx="2849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Check This Out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5246688" y="3401482"/>
            <a:ext cx="823912" cy="8223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0097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G_09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932389"/>
            <a:ext cx="7192962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2560638" y="1919814"/>
            <a:ext cx="903287" cy="7286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449263" y="1257827"/>
            <a:ext cx="6696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b="1">
                <a:solidFill>
                  <a:srgbClr val="000000"/>
                </a:solidFill>
              </a:rPr>
              <a:t>“HUDDLE FOR SAFETY”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0813" y="5472639"/>
            <a:ext cx="741203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b="1" dirty="0">
                <a:solidFill>
                  <a:schemeClr val="accent3"/>
                </a:solidFill>
              </a:rPr>
              <a:t>PAINTED ON THE TARMAC AT NEW ORLEANS AIRPORT</a:t>
            </a:r>
          </a:p>
        </p:txBody>
      </p:sp>
    </p:spTree>
    <p:extLst>
      <p:ext uri="{BB962C8B-B14F-4D97-AF65-F5344CB8AC3E}">
        <p14:creationId xmlns:p14="http://schemas.microsoft.com/office/powerpoint/2010/main" val="35196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4C66D7D0-176E-448C-BFB4-D711C909D8E2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>
          <a:xfrm>
            <a:off x="600076" y="876300"/>
            <a:ext cx="4310592" cy="914400"/>
          </a:xfrm>
        </p:spPr>
        <p:txBody>
          <a:bodyPr/>
          <a:lstStyle/>
          <a:p>
            <a:pPr eaLnBrk="1" hangingPunct="1"/>
            <a:r>
              <a:rPr lang="en-US" altLang="en-US" sz="3400" dirty="0" smtClean="0">
                <a:ea typeface="ヒラギノ角ゴ Pro W3" pitchFamily="127" charset="-128"/>
              </a:rPr>
              <a:t>Debrief</a:t>
            </a:r>
          </a:p>
        </p:txBody>
      </p:sp>
      <p:sp>
        <p:nvSpPr>
          <p:cNvPr id="1638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460500" y="1676401"/>
            <a:ext cx="7280275" cy="49022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Wingdings" pitchFamily="2" charset="2"/>
              <a:buNone/>
            </a:pPr>
            <a:r>
              <a:rPr lang="en-US" altLang="en-US" b="1" dirty="0" smtClean="0">
                <a:ea typeface="ヒラギノ角ゴ Pro W3" pitchFamily="127" charset="-128"/>
              </a:rPr>
              <a:t>Process Improvement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dirty="0" smtClean="0">
                <a:ea typeface="ヒラギノ角ゴ Pro W3" pitchFamily="127" charset="-128"/>
              </a:rPr>
              <a:t>Brief, informal information exchange and feedback sessions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dirty="0" smtClean="0">
                <a:ea typeface="ヒラギノ角ゴ Pro W3" pitchFamily="127" charset="-128"/>
              </a:rPr>
              <a:t>Occur after an event or shift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dirty="0" smtClean="0">
                <a:ea typeface="ヒラギノ角ゴ Pro W3" pitchFamily="127" charset="-128"/>
              </a:rPr>
              <a:t>Designed to improve teamwork skills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dirty="0" smtClean="0">
                <a:ea typeface="ヒラギノ角ゴ Pro W3" pitchFamily="127" charset="-128"/>
              </a:rPr>
              <a:t>Designed to improve outcomes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000" dirty="0" smtClean="0">
                <a:ea typeface="ヒラギノ角ゴ Pro W3" pitchFamily="127" charset="-128"/>
              </a:rPr>
              <a:t>An accurate recounting of key events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000" dirty="0" smtClean="0">
                <a:ea typeface="ヒラギノ角ゴ Pro W3" pitchFamily="127" charset="-128"/>
              </a:rPr>
              <a:t>Analysis of why the event occurred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000" dirty="0" smtClean="0">
                <a:ea typeface="ヒラギノ角ゴ Pro W3" pitchFamily="127" charset="-128"/>
              </a:rPr>
              <a:t>Discussion of lessons learned and reinforcement of successes 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000" dirty="0" smtClean="0">
                <a:ea typeface="ヒラギノ角ゴ Pro W3" pitchFamily="127" charset="-128"/>
              </a:rPr>
              <a:t>Revised plan to incorporate lessons learned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875" y="798287"/>
            <a:ext cx="992894" cy="979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C071F81C-4541-4719-9522-12D752E38197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graphicFrame>
        <p:nvGraphicFramePr>
          <p:cNvPr id="63583" name="Group 95" descr="alt=&quot;&quot;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84051672"/>
              </p:ext>
            </p:extLst>
          </p:nvPr>
        </p:nvGraphicFramePr>
        <p:xfrm>
          <a:off x="5867400" y="1698625"/>
          <a:ext cx="2895600" cy="4171952"/>
        </p:xfrm>
        <a:graphic>
          <a:graphicData uri="http://schemas.openxmlformats.org/drawingml/2006/table">
            <a:tbl>
              <a:tblPr/>
              <a:tblGrid>
                <a:gridCol w="2895600"/>
              </a:tblGrid>
              <a:tr h="349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TOPIC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E8B"/>
                    </a:solidFill>
                  </a:tcPr>
                </a:tc>
              </a:tr>
              <a:tr h="3969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Communication clear?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E8B"/>
                    </a:solidFill>
                  </a:tcPr>
                </a:tc>
              </a:tr>
              <a:tr h="5547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Roles and responsibilities </a:t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understood?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E8B"/>
                    </a:solidFill>
                  </a:tcPr>
                </a:tc>
              </a:tr>
              <a:tr h="5547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Situation awareness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maintained?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E8B"/>
                    </a:solidFill>
                  </a:tcPr>
                </a:tc>
              </a:tr>
              <a:tr h="4143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Workload distribution?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E8B"/>
                    </a:solidFill>
                  </a:tcPr>
                </a:tc>
              </a:tr>
              <a:tr h="5547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Did we ask for or offer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assistance?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E8B"/>
                    </a:solidFill>
                  </a:tcPr>
                </a:tc>
              </a:tr>
              <a:tr h="5547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Were errors made or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avoided?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E8B"/>
                    </a:solidFill>
                  </a:tcPr>
                </a:tc>
              </a:tr>
              <a:tr h="7922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What went well, what </a:t>
                      </a:r>
                      <a:b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should change, what </a:t>
                      </a:r>
                      <a:b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can improve?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E8B"/>
                    </a:solidFill>
                  </a:tcPr>
                </a:tc>
              </a:tr>
            </a:tbl>
          </a:graphicData>
        </a:graphic>
      </p:graphicFrame>
      <p:sp>
        <p:nvSpPr>
          <p:cNvPr id="17427" name="Rectangle 32"/>
          <p:cNvSpPr>
            <a:spLocks noGrp="1" noChangeArrowheads="1"/>
          </p:cNvSpPr>
          <p:nvPr>
            <p:ph type="title"/>
          </p:nvPr>
        </p:nvSpPr>
        <p:spPr>
          <a:xfrm>
            <a:off x="898525" y="803275"/>
            <a:ext cx="7739063" cy="9144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Debrief Checklist</a:t>
            </a:r>
          </a:p>
        </p:txBody>
      </p:sp>
      <p:pic>
        <p:nvPicPr>
          <p:cNvPr id="17428" name="Picture 34" descr="debri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2149475"/>
            <a:ext cx="44100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9" name="Picture 82" descr="BD21301_"/>
          <p:cNvPicPr>
            <a:picLocks noChangeAspect="1" noChangeArrowheads="1"/>
          </p:cNvPicPr>
          <p:nvPr/>
        </p:nvPicPr>
        <p:blipFill>
          <a:blip r:embed="rId4">
            <a:lum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15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83" descr="BD21301_"/>
          <p:cNvPicPr>
            <a:picLocks noChangeAspect="1" noChangeArrowheads="1"/>
          </p:cNvPicPr>
          <p:nvPr/>
        </p:nvPicPr>
        <p:blipFill>
          <a:blip r:embed="rId4">
            <a:lum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616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1" name="Picture 84" descr="BD21301_"/>
          <p:cNvPicPr>
            <a:picLocks noChangeAspect="1" noChangeArrowheads="1"/>
          </p:cNvPicPr>
          <p:nvPr/>
        </p:nvPicPr>
        <p:blipFill>
          <a:blip r:embed="rId4">
            <a:lum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225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2" name="Picture 85" descr="BD21301_"/>
          <p:cNvPicPr>
            <a:picLocks noChangeAspect="1" noChangeArrowheads="1"/>
          </p:cNvPicPr>
          <p:nvPr/>
        </p:nvPicPr>
        <p:blipFill>
          <a:blip r:embed="rId4">
            <a:lum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683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3" name="Picture 86" descr="BD21301_"/>
          <p:cNvPicPr>
            <a:picLocks noChangeAspect="1" noChangeArrowheads="1"/>
          </p:cNvPicPr>
          <p:nvPr/>
        </p:nvPicPr>
        <p:blipFill>
          <a:blip r:embed="rId4">
            <a:lum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140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4" name="Picture 87" descr="BD21301_"/>
          <p:cNvPicPr>
            <a:picLocks noChangeAspect="1" noChangeArrowheads="1"/>
          </p:cNvPicPr>
          <p:nvPr/>
        </p:nvPicPr>
        <p:blipFill>
          <a:blip r:embed="rId4">
            <a:lum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67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5" name="Picture 88" descr="BD21301_"/>
          <p:cNvPicPr>
            <a:picLocks noChangeAspect="1" noChangeArrowheads="1"/>
          </p:cNvPicPr>
          <p:nvPr/>
        </p:nvPicPr>
        <p:blipFill>
          <a:blip r:embed="rId4">
            <a:lum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435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A0F7DA89-D58A-42C2-A837-F37CD23139B1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19459" name="Rectangle 7"/>
          <p:cNvSpPr>
            <a:spLocks noGrp="1" noChangeArrowheads="1"/>
          </p:cNvSpPr>
          <p:nvPr>
            <p:ph type="title"/>
          </p:nvPr>
        </p:nvSpPr>
        <p:spPr>
          <a:xfrm>
            <a:off x="881063" y="1079496"/>
            <a:ext cx="7739062" cy="9144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ヒラギノ角ゴ Pro W3" pitchFamily="127" charset="-128"/>
              </a:rPr>
              <a:t>Leadership Skills:  Facilitating Conflict Resolution</a:t>
            </a:r>
          </a:p>
        </p:txBody>
      </p:sp>
      <p:sp>
        <p:nvSpPr>
          <p:cNvPr id="1946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828800" y="2410347"/>
            <a:ext cx="6400800" cy="4249737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ea typeface="ヒラギノ角ゴ Pro W3" pitchFamily="127" charset="-128"/>
              </a:rPr>
              <a:t>Effective leaders:</a:t>
            </a:r>
          </a:p>
          <a:p>
            <a:pPr lvl="1" eaLnBrk="1" hangingPunct="1"/>
            <a:r>
              <a:rPr lang="en-US" altLang="en-US" dirty="0" smtClean="0">
                <a:ea typeface="ヒラギノ角ゴ Pro W3" pitchFamily="127" charset="-128"/>
              </a:rPr>
              <a:t>Facilitate conflict resolution to avoid compromising patient safety and quality of care</a:t>
            </a:r>
          </a:p>
          <a:p>
            <a:pPr lvl="1" eaLnBrk="1" hangingPunct="1"/>
            <a:r>
              <a:rPr lang="en-US" altLang="en-US" dirty="0" smtClean="0">
                <a:ea typeface="ヒラギノ角ゴ Pro W3" pitchFamily="127" charset="-128"/>
              </a:rPr>
              <a:t>Do not allow interpersonal or irrelevant issues to negatively affect the team</a:t>
            </a:r>
          </a:p>
          <a:p>
            <a:pPr lvl="1" eaLnBrk="1" hangingPunct="1"/>
            <a:r>
              <a:rPr lang="en-US" altLang="en-US" dirty="0" smtClean="0">
                <a:ea typeface="ヒラギノ角ゴ Pro W3" pitchFamily="127" charset="-128"/>
              </a:rPr>
              <a:t>Help team members master conflict resolution techniques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1A8C2F35-0BD2-4744-B25D-728662A4200D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031996"/>
            <a:ext cx="7010400" cy="42973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b="1" dirty="0" smtClean="0">
                <a:ea typeface="ヒラギノ角ゴ Pro W3" pitchFamily="127" charset="-128"/>
                <a:cs typeface="Times New Roman" pitchFamily="18" charset="0"/>
              </a:rPr>
              <a:t>	Effective leaders cultivate desired team behaviors and skills through:</a:t>
            </a:r>
          </a:p>
          <a:p>
            <a:pPr lvl="1" eaLnBrk="1" hangingPunct="1"/>
            <a:r>
              <a:rPr lang="en-US" altLang="en-US" sz="2200" dirty="0" smtClean="0">
                <a:ea typeface="ヒラギノ角ゴ Pro W3" pitchFamily="127" charset="-128"/>
                <a:cs typeface="Times New Roman" pitchFamily="18" charset="0"/>
              </a:rPr>
              <a:t>Open sharing of information</a:t>
            </a:r>
          </a:p>
          <a:p>
            <a:pPr lvl="1" eaLnBrk="1" hangingPunct="1"/>
            <a:r>
              <a:rPr lang="en-US" altLang="en-US" sz="2200" dirty="0" smtClean="0">
                <a:ea typeface="ヒラギノ角ゴ Pro W3" pitchFamily="127" charset="-128"/>
                <a:cs typeface="Times New Roman" pitchFamily="18" charset="0"/>
              </a:rPr>
              <a:t>Role modeling and effective cuing of team members to use prescribed teamwork behaviors and skills</a:t>
            </a:r>
          </a:p>
          <a:p>
            <a:pPr lvl="1" eaLnBrk="1" hangingPunct="1"/>
            <a:r>
              <a:rPr lang="en-US" altLang="en-US" sz="2200" dirty="0" smtClean="0">
                <a:ea typeface="ヒラギノ角ゴ Pro W3" pitchFamily="127" charset="-128"/>
              </a:rPr>
              <a:t>Constructive and timely feedback</a:t>
            </a:r>
          </a:p>
          <a:p>
            <a:pPr lvl="1" eaLnBrk="1" hangingPunct="1"/>
            <a:r>
              <a:rPr lang="en-US" altLang="en-US" sz="2200" dirty="0" smtClean="0">
                <a:ea typeface="ヒラギノ角ゴ Pro W3" pitchFamily="127" charset="-128"/>
              </a:rPr>
              <a:t>Facilitation of briefs, huddles, debriefs, and conflict resolution</a:t>
            </a:r>
          </a:p>
          <a:p>
            <a:pPr lvl="1" eaLnBrk="1" hangingPunct="1"/>
            <a:r>
              <a:rPr lang="en-US" altLang="en-US" sz="2200" dirty="0" smtClean="0">
                <a:ea typeface="ヒラギノ角ゴ Pro W3" pitchFamily="127" charset="-128"/>
              </a:rPr>
              <a:t>Mitigation of conflict within the team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>
          <a:xfrm>
            <a:off x="881063" y="977898"/>
            <a:ext cx="7739062" cy="914400"/>
          </a:xfrm>
        </p:spPr>
        <p:txBody>
          <a:bodyPr/>
          <a:lstStyle/>
          <a:p>
            <a:pPr eaLnBrk="1" hangingPunct="1"/>
            <a:r>
              <a:rPr lang="en-US" altLang="en-US" sz="3200" dirty="0" smtClean="0">
                <a:ea typeface="ヒラギノ角ゴ Pro W3" pitchFamily="127" charset="-128"/>
              </a:rPr>
              <a:t>Leadership Skills:  Promoting &amp; Modeling Teamwork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1BC26D58-4B03-40BA-89D5-19AC60168C53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896938" y="630238"/>
            <a:ext cx="7543800" cy="1143000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ea typeface="ヒラギノ角ゴ Pro W3" pitchFamily="127" charset="-128"/>
              </a:rPr>
              <a:t>Tools &amp; Strategies Summary</a:t>
            </a:r>
          </a:p>
        </p:txBody>
      </p:sp>
      <p:sp>
        <p:nvSpPr>
          <p:cNvPr id="901123" name="Rectangle 3"/>
          <p:cNvSpPr>
            <a:spLocks noChangeArrowheads="1"/>
          </p:cNvSpPr>
          <p:nvPr/>
        </p:nvSpPr>
        <p:spPr bwMode="auto">
          <a:xfrm>
            <a:off x="3352800" y="1600200"/>
            <a:ext cx="2895600" cy="5257800"/>
          </a:xfrm>
          <a:prstGeom prst="rect">
            <a:avLst/>
          </a:prstGeom>
          <a:solidFill>
            <a:srgbClr val="F5EE8B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2880"/>
          <a:lstStyle/>
          <a:p>
            <a:pPr algn="ctr">
              <a:lnSpc>
                <a:spcPct val="90000"/>
              </a:lnSpc>
              <a:spcBef>
                <a:spcPct val="25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en-US" sz="2000" b="1"/>
              <a:t>TOOLS </a:t>
            </a:r>
            <a:r>
              <a:rPr lang="en-US" sz="2000" b="1" dirty="0"/>
              <a:t>and STRATEGIES</a:t>
            </a:r>
          </a:p>
          <a:p>
            <a:pPr lvl="1" indent="-228600">
              <a:lnSpc>
                <a:spcPct val="90000"/>
              </a:lnSpc>
              <a:spcBef>
                <a:spcPct val="25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  <a:defRPr/>
            </a:pPr>
            <a:r>
              <a:rPr lang="en-US" sz="1600" dirty="0"/>
              <a:t>Communication</a:t>
            </a:r>
          </a:p>
          <a:p>
            <a:pPr marL="685800" lvl="1" indent="-228600">
              <a:lnSpc>
                <a:spcPct val="90000"/>
              </a:lnSpc>
              <a:spcBef>
                <a:spcPct val="250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500" dirty="0"/>
              <a:t>SBAR</a:t>
            </a:r>
          </a:p>
          <a:p>
            <a:pPr marL="685800" lvl="1" indent="-228600">
              <a:lnSpc>
                <a:spcPct val="90000"/>
              </a:lnSpc>
              <a:spcBef>
                <a:spcPct val="250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500" dirty="0"/>
              <a:t>Call-Out</a:t>
            </a:r>
          </a:p>
          <a:p>
            <a:pPr marL="685800" lvl="1" indent="-228600">
              <a:lnSpc>
                <a:spcPct val="90000"/>
              </a:lnSpc>
              <a:spcBef>
                <a:spcPct val="250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500" dirty="0"/>
              <a:t>Check-Back</a:t>
            </a:r>
          </a:p>
          <a:p>
            <a:pPr marL="685800" lvl="1" indent="-228600">
              <a:lnSpc>
                <a:spcPct val="90000"/>
              </a:lnSpc>
              <a:spcBef>
                <a:spcPct val="250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500" dirty="0"/>
              <a:t>Handoff</a:t>
            </a:r>
          </a:p>
          <a:p>
            <a:pPr lvl="1" indent="-228600">
              <a:lnSpc>
                <a:spcPct val="90000"/>
              </a:lnSpc>
              <a:spcBef>
                <a:spcPct val="25000"/>
              </a:spcBef>
              <a:buSzPct val="90000"/>
              <a:defRPr/>
            </a:pPr>
            <a:r>
              <a:rPr lang="en-US" sz="1600" dirty="0"/>
              <a:t>Leading Teams</a:t>
            </a:r>
          </a:p>
          <a:p>
            <a:pPr marL="685800" lvl="1" indent="-228600">
              <a:lnSpc>
                <a:spcPct val="90000"/>
              </a:lnSpc>
              <a:spcBef>
                <a:spcPct val="250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500" dirty="0"/>
              <a:t>Brief</a:t>
            </a:r>
          </a:p>
          <a:p>
            <a:pPr marL="685800" lvl="1" indent="-228600">
              <a:lnSpc>
                <a:spcPct val="90000"/>
              </a:lnSpc>
              <a:spcBef>
                <a:spcPct val="250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500" dirty="0"/>
              <a:t>Huddle </a:t>
            </a:r>
          </a:p>
          <a:p>
            <a:pPr marL="685800" lvl="1" indent="-228600">
              <a:lnSpc>
                <a:spcPct val="90000"/>
              </a:lnSpc>
              <a:spcBef>
                <a:spcPct val="25000"/>
              </a:spcBef>
              <a:buSzPct val="90000"/>
              <a:buFont typeface="Arial" pitchFamily="34" charset="0"/>
              <a:buChar char="•"/>
              <a:defRPr/>
            </a:pPr>
            <a:r>
              <a:rPr lang="en-US" sz="1500" dirty="0"/>
              <a:t>Debrief</a:t>
            </a:r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6248400" y="1600200"/>
            <a:ext cx="2895600" cy="5292725"/>
          </a:xfrm>
          <a:prstGeom prst="rect">
            <a:avLst/>
          </a:prstGeom>
          <a:solidFill>
            <a:srgbClr val="01746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82880"/>
          <a:lstStyle>
            <a:lvl1pPr marL="457200" indent="-277813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OUTCOMES</a:t>
            </a:r>
          </a:p>
          <a:p>
            <a:pPr eaLnBrk="1" hangingPunct="1">
              <a:lnSpc>
                <a:spcPct val="130000"/>
              </a:lnSpc>
              <a:buClr>
                <a:schemeClr val="bg1"/>
              </a:buClr>
            </a:pPr>
            <a:r>
              <a:rPr lang="en-US" altLang="en-US" sz="1600">
                <a:solidFill>
                  <a:schemeClr val="bg1"/>
                </a:solidFill>
              </a:rPr>
              <a:t>Shared Mental Model</a:t>
            </a:r>
          </a:p>
          <a:p>
            <a:pPr eaLnBrk="1" hangingPunct="1">
              <a:lnSpc>
                <a:spcPct val="130000"/>
              </a:lnSpc>
              <a:buClr>
                <a:schemeClr val="bg1"/>
              </a:buClr>
            </a:pPr>
            <a:r>
              <a:rPr lang="en-US" altLang="en-US" sz="1600">
                <a:solidFill>
                  <a:schemeClr val="bg1"/>
                </a:solidFill>
              </a:rPr>
              <a:t>Adaptability</a:t>
            </a:r>
          </a:p>
          <a:p>
            <a:pPr eaLnBrk="1" hangingPunct="1">
              <a:lnSpc>
                <a:spcPct val="130000"/>
              </a:lnSpc>
              <a:buClr>
                <a:schemeClr val="bg1"/>
              </a:buClr>
            </a:pPr>
            <a:r>
              <a:rPr lang="en-US" altLang="en-US" sz="1600">
                <a:solidFill>
                  <a:schemeClr val="bg1"/>
                </a:solidFill>
              </a:rPr>
              <a:t>Team Orientation</a:t>
            </a:r>
          </a:p>
          <a:p>
            <a:pPr eaLnBrk="1" hangingPunct="1">
              <a:lnSpc>
                <a:spcPct val="130000"/>
              </a:lnSpc>
              <a:buClr>
                <a:schemeClr val="bg1"/>
              </a:buClr>
            </a:pPr>
            <a:r>
              <a:rPr lang="en-US" altLang="en-US" sz="1600">
                <a:solidFill>
                  <a:schemeClr val="bg1"/>
                </a:solidFill>
              </a:rPr>
              <a:t>Mutual Trust</a:t>
            </a:r>
          </a:p>
          <a:p>
            <a:pPr eaLnBrk="1" hangingPunct="1">
              <a:lnSpc>
                <a:spcPct val="130000"/>
              </a:lnSpc>
              <a:buClr>
                <a:schemeClr val="bg1"/>
              </a:buClr>
            </a:pPr>
            <a:r>
              <a:rPr lang="en-US" altLang="en-US" sz="1600">
                <a:solidFill>
                  <a:schemeClr val="bg1"/>
                </a:solidFill>
              </a:rPr>
              <a:t>Team Performance</a:t>
            </a:r>
          </a:p>
          <a:p>
            <a:pPr eaLnBrk="1" hangingPunct="1">
              <a:lnSpc>
                <a:spcPct val="130000"/>
              </a:lnSpc>
              <a:buClr>
                <a:schemeClr val="bg1"/>
              </a:buClr>
            </a:pPr>
            <a:r>
              <a:rPr lang="en-US" altLang="en-US" sz="1600" i="1">
                <a:solidFill>
                  <a:schemeClr val="bg1"/>
                </a:solidFill>
              </a:rPr>
              <a:t>Patient Safety!!</a:t>
            </a:r>
            <a:endParaRPr lang="en-US" altLang="en-US" sz="160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1600">
              <a:solidFill>
                <a:schemeClr val="bg1"/>
              </a:solidFill>
            </a:endParaRPr>
          </a:p>
        </p:txBody>
      </p:sp>
      <p:sp>
        <p:nvSpPr>
          <p:cNvPr id="22534" name="Rectangle 5"/>
          <p:cNvSpPr>
            <a:spLocks noGrp="1" noChangeArrowheads="1"/>
          </p:cNvSpPr>
          <p:nvPr>
            <p:ph type="body" idx="1"/>
          </p:nvPr>
        </p:nvSpPr>
        <p:spPr bwMode="gray">
          <a:xfrm>
            <a:off x="0" y="1600200"/>
            <a:ext cx="3352800" cy="5292725"/>
          </a:xfrm>
          <a:solidFill>
            <a:srgbClr val="E1393E"/>
          </a:solidFill>
        </p:spPr>
        <p:txBody>
          <a:bodyPr tIns="182880"/>
          <a:lstStyle/>
          <a:p>
            <a:pPr marL="344488" indent="-231775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2000" b="1" smtClean="0">
                <a:solidFill>
                  <a:schemeClr val="bg1"/>
                </a:solidFill>
                <a:ea typeface="ヒラギノ角ゴ Pro W3" pitchFamily="127" charset="-128"/>
              </a:rPr>
              <a:t>BARRIERS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Inconsistency in Team Membership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Lack of Time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Lack of Information Sharing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Hierarchy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Defensiveness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Conventional Thinking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Complacency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Varying Communication Styles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Conflict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Lack of Coordination and Followup With Coworkers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Distractions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Fatigue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Workload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Misinterpretation of Cues</a:t>
            </a:r>
          </a:p>
          <a:p>
            <a:pPr marL="344488" indent="-231775" eaLnBrk="1" hangingPunct="1">
              <a:spcBef>
                <a:spcPct val="10000"/>
              </a:spcBef>
              <a:buClr>
                <a:schemeClr val="bg1"/>
              </a:buClr>
            </a:pPr>
            <a:r>
              <a:rPr lang="en-US" altLang="en-US" sz="1600" smtClean="0">
                <a:solidFill>
                  <a:schemeClr val="bg1"/>
                </a:solidFill>
                <a:ea typeface="ヒラギノ角ゴ Pro W3" pitchFamily="127" charset="-128"/>
              </a:rPr>
              <a:t>Lack of Role Clarity</a:t>
            </a:r>
            <a:endParaRPr lang="en-US" altLang="en-US" sz="1600" smtClean="0">
              <a:ea typeface="ヒラギノ角ゴ Pro W3" pitchFamily="12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307EB4E6-09D3-4F20-B583-BC8A71F1DF88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5123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Objectives</a:t>
            </a:r>
          </a:p>
        </p:txBody>
      </p:sp>
      <p:sp>
        <p:nvSpPr>
          <p:cNvPr id="5124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331913" y="1884363"/>
            <a:ext cx="6934200" cy="400685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Describe how leadership affects team processes and outcomes </a:t>
            </a:r>
          </a:p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Identify different types of team leaders </a:t>
            </a:r>
          </a:p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Describe the activities involved in successfully leading teams</a:t>
            </a:r>
          </a:p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Describe the tools for leading teams, including briefs, huddles, and debriefs</a:t>
            </a:r>
          </a:p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Apply the tools for leading teams to specific clinical scenarios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7956EA3F-BB69-43AA-B733-D3310A9088A7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pic>
        <p:nvPicPr>
          <p:cNvPr id="6147" name="Picture 6" descr="framework_comple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3" y="1125538"/>
            <a:ext cx="5375275" cy="43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4"/>
          <p:cNvSpPr>
            <a:spLocks noGrp="1"/>
          </p:cNvSpPr>
          <p:nvPr>
            <p:ph sz="half" idx="1"/>
          </p:nvPr>
        </p:nvSpPr>
        <p:spPr>
          <a:xfrm>
            <a:off x="735540" y="1083733"/>
            <a:ext cx="3971925" cy="4893205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663300"/>
                </a:solidFill>
              </a:rPr>
              <a:t>Leadership</a:t>
            </a:r>
          </a:p>
          <a:p>
            <a:pPr>
              <a:defRPr/>
            </a:pPr>
            <a:r>
              <a:rPr lang="en-US" sz="1900" dirty="0"/>
              <a:t>H</a:t>
            </a:r>
            <a:r>
              <a:rPr lang="en-US" sz="1900" dirty="0" smtClean="0"/>
              <a:t>olds a teamwork system together</a:t>
            </a:r>
          </a:p>
          <a:p>
            <a:pPr>
              <a:defRPr/>
            </a:pPr>
            <a:r>
              <a:rPr lang="en-US" sz="1900" dirty="0" smtClean="0"/>
              <a:t>Ensures a plan is conveyed, reviewed, and updated</a:t>
            </a:r>
          </a:p>
          <a:p>
            <a:pPr>
              <a:defRPr/>
            </a:pPr>
            <a:r>
              <a:rPr lang="en-US" sz="1900" dirty="0" smtClean="0"/>
              <a:t>Facilitated through communication, continuous monitoring of the situation, and fostering of an environment of mutual support </a:t>
            </a:r>
          </a:p>
          <a:p>
            <a:pPr lvl="1"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9C1065C2-A146-497D-8CB6-03D74174601E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3675" y="1746250"/>
            <a:ext cx="7207250" cy="4373563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smtClean="0">
                <a:ea typeface="ヒラギノ角ゴ Pro W3" pitchFamily="127" charset="-128"/>
              </a:rPr>
              <a:t>Define, assign, share, monitor, and modify a plan 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smtClean="0">
                <a:ea typeface="ヒラギノ角ゴ Pro W3" pitchFamily="127" charset="-128"/>
              </a:rPr>
              <a:t>Review the team’s performance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smtClean="0">
                <a:ea typeface="ヒラギノ角ゴ Pro W3" pitchFamily="127" charset="-128"/>
              </a:rPr>
              <a:t>Establish “rules of engagement” 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smtClean="0">
                <a:ea typeface="ヒラギノ角ゴ Pro W3" pitchFamily="127" charset="-128"/>
              </a:rPr>
              <a:t>Manage and allocate resources effectively 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smtClean="0">
                <a:ea typeface="ヒラギノ角ゴ Pro W3" pitchFamily="127" charset="-128"/>
              </a:rPr>
              <a:t>Provide feedback regarding assigned responsibilities and progress toward the goal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smtClean="0">
                <a:ea typeface="ヒラギノ角ゴ Pro W3" pitchFamily="127" charset="-128"/>
              </a:rPr>
              <a:t>Facilitate information sharing 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smtClean="0">
                <a:ea typeface="ヒラギノ角ゴ Pro W3" pitchFamily="127" charset="-128"/>
              </a:rPr>
              <a:t>Encourage team members to assist one another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smtClean="0">
                <a:ea typeface="ヒラギノ角ゴ Pro W3" pitchFamily="127" charset="-128"/>
              </a:rPr>
              <a:t>Facilitate conflict resolution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smtClean="0">
                <a:ea typeface="ヒラギノ角ゴ Pro W3" pitchFamily="127" charset="-128"/>
              </a:rPr>
              <a:t>Model effective teamwork </a:t>
            </a:r>
          </a:p>
          <a:p>
            <a:pPr lvl="1" eaLnBrk="1" hangingPunct="1"/>
            <a:endParaRPr lang="en-US" altLang="en-US" smtClean="0">
              <a:ea typeface="ヒラギノ角ゴ Pro W3" pitchFamily="127" charset="-128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Effective Team Leaders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F5B8A861-57CF-4F6A-864B-F1F69FFE6010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7171" name="Rectangle 3" descr="alt=&quot;&quot;"/>
          <p:cNvSpPr>
            <a:spLocks noChangeArrowheads="1"/>
          </p:cNvSpPr>
          <p:nvPr/>
        </p:nvSpPr>
        <p:spPr bwMode="auto">
          <a:xfrm>
            <a:off x="1066800" y="15240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en-US" altLang="en-US" sz="2000"/>
          </a:p>
        </p:txBody>
      </p:sp>
      <p:sp>
        <p:nvSpPr>
          <p:cNvPr id="717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Types of Team Leaders</a:t>
            </a:r>
          </a:p>
        </p:txBody>
      </p:sp>
      <p:sp>
        <p:nvSpPr>
          <p:cNvPr id="7173" name="Rectangle 7" descr="Designated – The person assigned to lead and organize a team, establish clear goals, and facilitate open communication and teamwork among team members&#10;Situational – Any team member who has the skills to manage the situation at hand&#10;"/>
          <p:cNvSpPr>
            <a:spLocks noGrp="1" noChangeArrowheads="1"/>
          </p:cNvSpPr>
          <p:nvPr>
            <p:ph type="body" idx="1"/>
          </p:nvPr>
        </p:nvSpPr>
        <p:spPr>
          <a:xfrm>
            <a:off x="1165225" y="2020888"/>
            <a:ext cx="6705600" cy="35433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ea typeface="ヒラギノ角ゴ Pro W3" pitchFamily="127" charset="-128"/>
              </a:rPr>
              <a:t>Designated </a:t>
            </a:r>
            <a:r>
              <a:rPr lang="en-US" altLang="en-US" dirty="0" smtClean="0">
                <a:ea typeface="ヒラギノ角ゴ Pro W3" pitchFamily="127" charset="-128"/>
              </a:rPr>
              <a:t>– The person assigned to lead and organize a team, establish clear goals, and facilitate open communication and teamwork among team members</a:t>
            </a:r>
          </a:p>
          <a:p>
            <a:pPr eaLnBrk="1" hangingPunct="1"/>
            <a:r>
              <a:rPr lang="en-US" altLang="en-US" b="1" dirty="0" smtClean="0">
                <a:ea typeface="ヒラギノ角ゴ Pro W3" pitchFamily="127" charset="-128"/>
              </a:rPr>
              <a:t>Situational </a:t>
            </a:r>
            <a:r>
              <a:rPr lang="en-US" altLang="en-US" dirty="0" smtClean="0">
                <a:ea typeface="ヒラギノ角ゴ Pro W3" pitchFamily="127" charset="-128"/>
              </a:rPr>
              <a:t>– Any team member who has the skills to manage the situation at hand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Leadership?</a:t>
            </a:r>
            <a:endParaRPr lang="en-US" dirty="0"/>
          </a:p>
        </p:txBody>
      </p:sp>
      <p:pic>
        <p:nvPicPr>
          <p:cNvPr id="5" name="High and Mighty cli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2135188"/>
            <a:ext cx="7772400" cy="3313112"/>
          </a:xfrm>
        </p:spPr>
      </p:pic>
      <p:sp>
        <p:nvSpPr>
          <p:cNvPr id="4" name="TextBox 3"/>
          <p:cNvSpPr txBox="1"/>
          <p:nvPr/>
        </p:nvSpPr>
        <p:spPr>
          <a:xfrm>
            <a:off x="2743200" y="6488668"/>
            <a:ext cx="2330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Video: High &amp; Mighty</a:t>
            </a:r>
            <a:endParaRPr lang="en-US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08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24AF417E-9C4B-4CB2-92D5-9B6CCCA613BF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12291" name="Rectangle 8"/>
          <p:cNvSpPr>
            <a:spLocks noGrp="1" noChangeArrowheads="1"/>
          </p:cNvSpPr>
          <p:nvPr>
            <p:ph type="title"/>
          </p:nvPr>
        </p:nvSpPr>
        <p:spPr>
          <a:xfrm>
            <a:off x="881063" y="876300"/>
            <a:ext cx="3640137" cy="9144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ヒラギノ角ゴ Pro W3" pitchFamily="127" charset="-128"/>
              </a:rPr>
              <a:t>Briefs</a:t>
            </a:r>
          </a:p>
        </p:txBody>
      </p:sp>
      <p:sp>
        <p:nvSpPr>
          <p:cNvPr id="12292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871663"/>
            <a:ext cx="3779838" cy="3997325"/>
          </a:xfrm>
        </p:spPr>
        <p:txBody>
          <a:bodyPr/>
          <a:lstStyle/>
          <a:p>
            <a:pPr marL="341313" indent="-341313" eaLnBrk="1" hangingPunct="1">
              <a:defRPr/>
            </a:pPr>
            <a:r>
              <a:rPr lang="en-US" altLang="en-US" sz="2000" b="1" dirty="0" smtClean="0"/>
              <a:t>A team briefing is an effective strategy for sharing the plan </a:t>
            </a:r>
          </a:p>
          <a:p>
            <a:pPr marL="0" eaLnBrk="1" hangingPunct="1">
              <a:defRPr/>
            </a:pPr>
            <a:r>
              <a:rPr lang="en-US" altLang="en-US" sz="2000" b="1" dirty="0" smtClean="0"/>
              <a:t>Briefs should help:</a:t>
            </a:r>
          </a:p>
          <a:p>
            <a:pPr lvl="1" eaLnBrk="1" hangingPunct="1">
              <a:defRPr/>
            </a:pPr>
            <a:r>
              <a:rPr lang="en-US" altLang="en-US" sz="2000" dirty="0" smtClean="0"/>
              <a:t>Form the team</a:t>
            </a:r>
          </a:p>
          <a:p>
            <a:pPr lvl="1" eaLnBrk="1" hangingPunct="1">
              <a:defRPr/>
            </a:pPr>
            <a:r>
              <a:rPr lang="en-US" altLang="en-US" sz="2000" dirty="0" smtClean="0"/>
              <a:t>Designate team roles and responsibilities</a:t>
            </a:r>
          </a:p>
          <a:p>
            <a:pPr lvl="1" eaLnBrk="1" hangingPunct="1">
              <a:defRPr/>
            </a:pPr>
            <a:r>
              <a:rPr lang="en-US" altLang="en-US" sz="2000" dirty="0" smtClean="0"/>
              <a:t>Establish climate and goals</a:t>
            </a:r>
          </a:p>
          <a:p>
            <a:pPr lvl="1" eaLnBrk="1" hangingPunct="1">
              <a:defRPr/>
            </a:pPr>
            <a:r>
              <a:rPr lang="en-US" altLang="en-US" sz="2000" dirty="0" smtClean="0"/>
              <a:t>Engage team in short-  and long-term planning</a:t>
            </a:r>
          </a:p>
          <a:p>
            <a:pPr lvl="1" eaLnBrk="1" hangingPunct="1">
              <a:defRPr/>
            </a:pPr>
            <a:endParaRPr lang="en-US" altLang="en-US" sz="2000" dirty="0" smtClean="0"/>
          </a:p>
          <a:p>
            <a:pPr lvl="1" eaLnBrk="1" hangingPunct="1">
              <a:defRPr/>
            </a:pPr>
            <a:endParaRPr lang="en-US" altLang="en-US" sz="20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75" y="798287"/>
            <a:ext cx="992894" cy="979714"/>
          </a:xfrm>
          <a:prstGeom prst="rect">
            <a:avLst/>
          </a:prstGeom>
        </p:spPr>
      </p:pic>
      <p:pic>
        <p:nvPicPr>
          <p:cNvPr id="4" name="Tool-Brief2.LandD.mp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6800" y="2493963"/>
            <a:ext cx="3810000" cy="2597150"/>
          </a:xfrm>
        </p:spPr>
      </p:pic>
      <p:sp>
        <p:nvSpPr>
          <p:cNvPr id="8" name="TextBox 7"/>
          <p:cNvSpPr txBox="1"/>
          <p:nvPr/>
        </p:nvSpPr>
        <p:spPr>
          <a:xfrm>
            <a:off x="2743200" y="6488668"/>
            <a:ext cx="2330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Video: Brief</a:t>
            </a:r>
            <a:endParaRPr lang="en-US" sz="1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42C8BAE1-2410-4A4E-8A76-78A44E682769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pic>
        <p:nvPicPr>
          <p:cNvPr id="13315" name="Picture 2" descr="TeamHuddleGrap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1990725"/>
            <a:ext cx="3910012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0506" name="Group 90" descr="alt=&quot;&quot;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82546269"/>
              </p:ext>
            </p:extLst>
          </p:nvPr>
        </p:nvGraphicFramePr>
        <p:xfrm>
          <a:off x="5486400" y="1608138"/>
          <a:ext cx="3300413" cy="3802063"/>
        </p:xfrm>
        <a:graphic>
          <a:graphicData uri="http://schemas.openxmlformats.org/drawingml/2006/table">
            <a:tbl>
              <a:tblPr/>
              <a:tblGrid>
                <a:gridCol w="3300413"/>
              </a:tblGrid>
              <a:tr h="401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TOPIC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E8B"/>
                    </a:solidFill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Who is on core team?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E8B"/>
                    </a:solidFill>
                  </a:tcPr>
                </a:tc>
              </a:tr>
              <a:tr h="6953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All members understand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and agree upon goals?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E8B"/>
                    </a:solidFill>
                  </a:tcPr>
                </a:tc>
              </a:tr>
              <a:tr h="6953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Roles and responsibilities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understood?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E8B"/>
                    </a:solidFill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Plan of care?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E8B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Staff availability?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E8B"/>
                    </a:solidFill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Workload?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E8B"/>
                    </a:solidFill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Available resources?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E139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E8B"/>
                    </a:solidFill>
                  </a:tcPr>
                </a:tc>
              </a:tr>
            </a:tbl>
          </a:graphicData>
        </a:graphic>
      </p:graphicFrame>
      <p:pic>
        <p:nvPicPr>
          <p:cNvPr id="13330" name="Picture 23" descr="BD21301_"/>
          <p:cNvPicPr>
            <a:picLocks noChangeAspect="1" noChangeArrowheads="1"/>
          </p:cNvPicPr>
          <p:nvPr/>
        </p:nvPicPr>
        <p:blipFill>
          <a:blip r:embed="rId3">
            <a:lum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057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1" name="Rectangle 30"/>
          <p:cNvSpPr>
            <a:spLocks noGrp="1" noChangeArrowheads="1"/>
          </p:cNvSpPr>
          <p:nvPr>
            <p:ph type="title"/>
          </p:nvPr>
        </p:nvSpPr>
        <p:spPr>
          <a:xfrm>
            <a:off x="811213" y="693738"/>
            <a:ext cx="7739062" cy="9144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Briefing Checklist Tool</a:t>
            </a:r>
          </a:p>
        </p:txBody>
      </p:sp>
      <p:pic>
        <p:nvPicPr>
          <p:cNvPr id="13332" name="Picture 54" descr="BD21301_"/>
          <p:cNvPicPr>
            <a:picLocks noChangeAspect="1" noChangeArrowheads="1"/>
          </p:cNvPicPr>
          <p:nvPr/>
        </p:nvPicPr>
        <p:blipFill>
          <a:blip r:embed="rId3">
            <a:lum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603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3" name="Picture 55" descr="BD21301_"/>
          <p:cNvPicPr>
            <a:picLocks noChangeAspect="1" noChangeArrowheads="1"/>
          </p:cNvPicPr>
          <p:nvPr/>
        </p:nvPicPr>
        <p:blipFill>
          <a:blip r:embed="rId3">
            <a:lum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2893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4" name="Picture 56" descr="BD21301_"/>
          <p:cNvPicPr>
            <a:picLocks noChangeAspect="1" noChangeArrowheads="1"/>
          </p:cNvPicPr>
          <p:nvPr/>
        </p:nvPicPr>
        <p:blipFill>
          <a:blip r:embed="rId3">
            <a:lum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835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57" descr="BD21301_"/>
          <p:cNvPicPr>
            <a:picLocks noChangeAspect="1" noChangeArrowheads="1"/>
          </p:cNvPicPr>
          <p:nvPr/>
        </p:nvPicPr>
        <p:blipFill>
          <a:blip r:embed="rId3">
            <a:lum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254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58" descr="BD21301_"/>
          <p:cNvPicPr>
            <a:picLocks noChangeAspect="1" noChangeArrowheads="1"/>
          </p:cNvPicPr>
          <p:nvPr/>
        </p:nvPicPr>
        <p:blipFill>
          <a:blip r:embed="rId3">
            <a:lum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648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7" name="Picture 59" descr="BD21301_"/>
          <p:cNvPicPr>
            <a:picLocks noChangeAspect="1" noChangeArrowheads="1"/>
          </p:cNvPicPr>
          <p:nvPr/>
        </p:nvPicPr>
        <p:blipFill>
          <a:blip r:embed="rId3">
            <a:lum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0673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FE88F6C9-26E5-41F7-A235-FA66B2140756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881063" y="876300"/>
            <a:ext cx="3623204" cy="914400"/>
          </a:xfrm>
        </p:spPr>
        <p:txBody>
          <a:bodyPr/>
          <a:lstStyle/>
          <a:p>
            <a:pPr eaLnBrk="1" hangingPunct="1"/>
            <a:r>
              <a:rPr lang="en-US" altLang="en-US" sz="3400" dirty="0" smtClean="0">
                <a:ea typeface="ヒラギノ角ゴ Pro W3" pitchFamily="127" charset="-128"/>
              </a:rPr>
              <a:t>Huddle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1999" y="1881188"/>
            <a:ext cx="7840133" cy="4211637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b="1" dirty="0" smtClean="0">
                <a:ea typeface="ヒラギノ角ゴ Pro W3" pitchFamily="127" charset="-128"/>
              </a:rPr>
              <a:t>Problem Solving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dirty="0" smtClean="0">
                <a:ea typeface="ヒラギノ角ゴ Pro W3" pitchFamily="127" charset="-128"/>
              </a:rPr>
              <a:t>Hold ad hoc, “touch base” meetings to regain situation awareness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dirty="0" smtClean="0">
                <a:ea typeface="ヒラギノ角ゴ Pro W3" pitchFamily="127" charset="-128"/>
              </a:rPr>
              <a:t>Discuss critical issues and emerging events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dirty="0" smtClean="0">
                <a:ea typeface="ヒラギノ角ゴ Pro W3" pitchFamily="127" charset="-128"/>
              </a:rPr>
              <a:t>Anticipate outcomes and likely contingencies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dirty="0" smtClean="0">
                <a:ea typeface="ヒラギノ角ゴ Pro W3" pitchFamily="127" charset="-128"/>
              </a:rPr>
              <a:t>Assign resources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en-US" sz="2200" dirty="0" smtClean="0">
                <a:ea typeface="ヒラギノ角ゴ Pro W3" pitchFamily="127" charset="-128"/>
              </a:rPr>
              <a:t>Express concerns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875" y="798287"/>
            <a:ext cx="992894" cy="979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Main_Olive">
  <a:themeElements>
    <a:clrScheme name="">
      <a:dk1>
        <a:srgbClr val="000000"/>
      </a:dk1>
      <a:lt1>
        <a:srgbClr val="FFFFE1"/>
      </a:lt1>
      <a:dk2>
        <a:srgbClr val="660033"/>
      </a:dk2>
      <a:lt2>
        <a:srgbClr val="330033"/>
      </a:lt2>
      <a:accent1>
        <a:srgbClr val="CCCC99"/>
      </a:accent1>
      <a:accent2>
        <a:srgbClr val="CC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B90000"/>
      </a:accent6>
      <a:hlink>
        <a:srgbClr val="990033"/>
      </a:hlink>
      <a:folHlink>
        <a:srgbClr val="B2B2B2"/>
      </a:folHlink>
    </a:clrScheme>
    <a:fontScheme name="2_Main_Oliv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ain_Olive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2_Main_Olive 6">
    <a:dk1>
      <a:srgbClr val="000000"/>
    </a:dk1>
    <a:lt1>
      <a:srgbClr val="FFFFE1"/>
    </a:lt1>
    <a:dk2>
      <a:srgbClr val="330033"/>
    </a:dk2>
    <a:lt2>
      <a:srgbClr val="330033"/>
    </a:lt2>
    <a:accent1>
      <a:srgbClr val="CCCC99"/>
    </a:accent1>
    <a:accent2>
      <a:srgbClr val="FF0000"/>
    </a:accent2>
    <a:accent3>
      <a:srgbClr val="FFFFEE"/>
    </a:accent3>
    <a:accent4>
      <a:srgbClr val="000000"/>
    </a:accent4>
    <a:accent5>
      <a:srgbClr val="E2E2CA"/>
    </a:accent5>
    <a:accent6>
      <a:srgbClr val="E70000"/>
    </a:accent6>
    <a:hlink>
      <a:srgbClr val="990033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Module 4-05.2-SituationMonitoring</Template>
  <TotalTime>61520670</TotalTime>
  <Pages>6</Pages>
  <Words>542</Words>
  <Application>Microsoft Macintosh PowerPoint</Application>
  <PresentationFormat>Letter Paper (8.5x11 in)</PresentationFormat>
  <Paragraphs>139</Paragraphs>
  <Slides>17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ＭＳ Ｐゴシック</vt:lpstr>
      <vt:lpstr>Times New Roman</vt:lpstr>
      <vt:lpstr>Verdana</vt:lpstr>
      <vt:lpstr>Wingdings</vt:lpstr>
      <vt:lpstr>ヒラギノ角ゴ Pro W3</vt:lpstr>
      <vt:lpstr>2_Main_Olive</vt:lpstr>
      <vt:lpstr>PowerPoint Presentation</vt:lpstr>
      <vt:lpstr>Objectives</vt:lpstr>
      <vt:lpstr>PowerPoint Presentation</vt:lpstr>
      <vt:lpstr>Effective Team Leaders </vt:lpstr>
      <vt:lpstr>Types of Team Leaders</vt:lpstr>
      <vt:lpstr>Effective Leadership?</vt:lpstr>
      <vt:lpstr>Briefs</vt:lpstr>
      <vt:lpstr>Briefing Checklist Tool</vt:lpstr>
      <vt:lpstr>Huddle</vt:lpstr>
      <vt:lpstr>Huddle</vt:lpstr>
      <vt:lpstr>PowerPoint Presentation</vt:lpstr>
      <vt:lpstr>PowerPoint Presentation</vt:lpstr>
      <vt:lpstr>Debrief</vt:lpstr>
      <vt:lpstr>Debrief Checklist</vt:lpstr>
      <vt:lpstr>Leadership Skills:  Facilitating Conflict Resolution</vt:lpstr>
      <vt:lpstr>Leadership Skills:  Promoting &amp; Modeling Teamwork</vt:lpstr>
      <vt:lpstr>Tools &amp; Strategies Summary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newbref</dc:title>
  <dc:creator>Conwal</dc:creator>
  <cp:lastModifiedBy>Calzada, Jennifer A</cp:lastModifiedBy>
  <cp:revision>1115</cp:revision>
  <cp:lastPrinted>2014-03-26T14:44:25Z</cp:lastPrinted>
  <dcterms:created xsi:type="dcterms:W3CDTF">1997-11-14T21:37:50Z</dcterms:created>
  <dcterms:modified xsi:type="dcterms:W3CDTF">2017-02-09T16:55:16Z</dcterms:modified>
</cp:coreProperties>
</file>