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mpeg"/>
  <Default Extension="mp4" ContentType="video/mp4"/>
  <Default Extension="emf" ContentType="image/x-em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0" r:id="rId1"/>
  </p:sldMasterIdLst>
  <p:notesMasterIdLst>
    <p:notesMasterId r:id="rId22"/>
  </p:notesMasterIdLst>
  <p:handoutMasterIdLst>
    <p:handoutMasterId r:id="rId23"/>
  </p:handoutMasterIdLst>
  <p:sldIdLst>
    <p:sldId id="705" r:id="rId2"/>
    <p:sldId id="706" r:id="rId3"/>
    <p:sldId id="707" r:id="rId4"/>
    <p:sldId id="708" r:id="rId5"/>
    <p:sldId id="709" r:id="rId6"/>
    <p:sldId id="710" r:id="rId7"/>
    <p:sldId id="711" r:id="rId8"/>
    <p:sldId id="729" r:id="rId9"/>
    <p:sldId id="712" r:id="rId10"/>
    <p:sldId id="713" r:id="rId11"/>
    <p:sldId id="716" r:id="rId12"/>
    <p:sldId id="719" r:id="rId13"/>
    <p:sldId id="718" r:id="rId14"/>
    <p:sldId id="720" r:id="rId15"/>
    <p:sldId id="721" r:id="rId16"/>
    <p:sldId id="728" r:id="rId17"/>
    <p:sldId id="724" r:id="rId18"/>
    <p:sldId id="725" r:id="rId19"/>
    <p:sldId id="723" r:id="rId20"/>
    <p:sldId id="727" r:id="rId21"/>
  </p:sldIdLst>
  <p:sldSz cx="9144000" cy="6858000" type="letter"/>
  <p:notesSz cx="7315200" cy="9601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6">
          <p15:clr>
            <a:srgbClr val="A4A3A4"/>
          </p15:clr>
        </p15:guide>
        <p15:guide id="2" orient="horz" pos="1488">
          <p15:clr>
            <a:srgbClr val="A4A3A4"/>
          </p15:clr>
        </p15:guide>
        <p15:guide id="3" orient="horz" pos="4319">
          <p15:clr>
            <a:srgbClr val="A4A3A4"/>
          </p15:clr>
        </p15:guide>
        <p15:guide id="4" orient="horz" pos="3012">
          <p15:clr>
            <a:srgbClr val="A4A3A4"/>
          </p15:clr>
        </p15:guide>
        <p15:guide id="5" pos="2880">
          <p15:clr>
            <a:srgbClr val="A4A3A4"/>
          </p15:clr>
        </p15:guide>
        <p15:guide id="6" pos="11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5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5DAFF"/>
    <a:srgbClr val="99CCFF"/>
    <a:srgbClr val="A7FDC4"/>
    <a:srgbClr val="FFD889"/>
    <a:srgbClr val="FFCE6D"/>
    <a:srgbClr val="2232CE"/>
    <a:srgbClr val="E1F0FF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/>
    <p:restoredTop sz="94631"/>
  </p:normalViewPr>
  <p:slideViewPr>
    <p:cSldViewPr snapToGrid="0">
      <p:cViewPr>
        <p:scale>
          <a:sx n="78" d="100"/>
          <a:sy n="78" d="100"/>
        </p:scale>
        <p:origin x="1064" y="576"/>
      </p:cViewPr>
      <p:guideLst>
        <p:guide orient="horz" pos="2266"/>
        <p:guide orient="horz" pos="1488"/>
        <p:guide orient="horz" pos="4319"/>
        <p:guide orient="horz" pos="3012"/>
        <p:guide pos="2880"/>
        <p:guide pos="1104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75" d="100"/>
          <a:sy n="75" d="100"/>
        </p:scale>
        <p:origin x="-1302" y="1404"/>
      </p:cViewPr>
      <p:guideLst>
        <p:guide orient="horz" pos="3025"/>
        <p:guide pos="2304"/>
      </p:guideLst>
    </p:cSldViewPr>
  </p:notesViewPr>
  <p:gridSpacing cx="75895" cy="7589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5.jpe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 descr="Slide_title2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5" t="32530" r="2986"/>
          <a:stretch>
            <a:fillRect/>
          </a:stretch>
        </p:blipFill>
        <p:spPr bwMode="auto">
          <a:xfrm>
            <a:off x="5689600" y="0"/>
            <a:ext cx="16256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Line 4"/>
          <p:cNvSpPr>
            <a:spLocks noChangeShapeType="1"/>
          </p:cNvSpPr>
          <p:nvPr/>
        </p:nvSpPr>
        <p:spPr bwMode="auto">
          <a:xfrm flipV="1">
            <a:off x="0" y="561975"/>
            <a:ext cx="7315200" cy="3175"/>
          </a:xfrm>
          <a:prstGeom prst="line">
            <a:avLst/>
          </a:prstGeom>
          <a:noFill/>
          <a:ln w="9525">
            <a:solidFill>
              <a:srgbClr val="C7C39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5300" name="Group 6"/>
          <p:cNvGrpSpPr>
            <a:grpSpLocks/>
          </p:cNvGrpSpPr>
          <p:nvPr/>
        </p:nvGrpSpPr>
        <p:grpSpPr bwMode="auto">
          <a:xfrm>
            <a:off x="0" y="9309100"/>
            <a:ext cx="7315200" cy="241300"/>
            <a:chOff x="-48" y="5568"/>
            <a:chExt cx="4320" cy="144"/>
          </a:xfrm>
        </p:grpSpPr>
        <p:sp>
          <p:nvSpPr>
            <p:cNvPr id="55304" name="Line 7"/>
            <p:cNvSpPr>
              <a:spLocks noChangeShapeType="1"/>
            </p:cNvSpPr>
            <p:nvPr userDrawn="1"/>
          </p:nvSpPr>
          <p:spPr bwMode="auto">
            <a:xfrm>
              <a:off x="-48" y="5712"/>
              <a:ext cx="4320" cy="0"/>
            </a:xfrm>
            <a:prstGeom prst="line">
              <a:avLst/>
            </a:prstGeom>
            <a:noFill/>
            <a:ln w="9525">
              <a:solidFill>
                <a:srgbClr val="C7C39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05" name="Line 8"/>
            <p:cNvSpPr>
              <a:spLocks noChangeShapeType="1"/>
            </p:cNvSpPr>
            <p:nvPr userDrawn="1"/>
          </p:nvSpPr>
          <p:spPr bwMode="auto">
            <a:xfrm>
              <a:off x="-48" y="5568"/>
              <a:ext cx="4320" cy="0"/>
            </a:xfrm>
            <a:prstGeom prst="line">
              <a:avLst/>
            </a:prstGeom>
            <a:noFill/>
            <a:ln w="9525">
              <a:solidFill>
                <a:srgbClr val="C7C39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18" name="Rectangle 9"/>
          <p:cNvSpPr>
            <a:spLocks noChangeArrowheads="1"/>
          </p:cNvSpPr>
          <p:nvPr/>
        </p:nvSpPr>
        <p:spPr bwMode="auto">
          <a:xfrm>
            <a:off x="4111625" y="9309100"/>
            <a:ext cx="23161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1000" dirty="0" smtClean="0">
                <a:solidFill>
                  <a:srgbClr val="663300"/>
                </a:solidFill>
                <a:latin typeface="Verdana" pitchFamily="34" charset="0"/>
              </a:rPr>
              <a:t> TeamSTEPPS 2.0  |  Mutual Support</a:t>
            </a:r>
          </a:p>
        </p:txBody>
      </p:sp>
      <p:sp>
        <p:nvSpPr>
          <p:cNvPr id="13319" name="Rectangle 10"/>
          <p:cNvSpPr>
            <a:spLocks noChangeArrowheads="1"/>
          </p:cNvSpPr>
          <p:nvPr/>
        </p:nvSpPr>
        <p:spPr bwMode="gray">
          <a:xfrm>
            <a:off x="5753100" y="80963"/>
            <a:ext cx="149383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7540" tIns="47540" rIns="47540" bIns="4754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200" b="1" dirty="0" smtClean="0">
                <a:solidFill>
                  <a:srgbClr val="FFFFE1"/>
                </a:solidFill>
              </a:rPr>
              <a:t>Mutual Support</a:t>
            </a:r>
            <a:endParaRPr lang="en-US" altLang="en-US" sz="1800" dirty="0" smtClean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545263" y="9245600"/>
            <a:ext cx="701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4" tIns="46582" rIns="93164" bIns="46582" numCol="1" anchor="b" anchorCtr="0" compatLnSpc="1">
            <a:prstTxWarp prst="textNoShape">
              <a:avLst/>
            </a:prstTxWarp>
          </a:bodyPr>
          <a:lstStyle>
            <a:lvl1pPr algn="r" defTabSz="931887">
              <a:defRPr sz="900" dirty="0">
                <a:solidFill>
                  <a:srgbClr val="663300"/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C-6-</a:t>
            </a:r>
            <a:fld id="{970DD59B-4E9F-433D-B91D-00E3526CA1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15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3262313" y="9142413"/>
            <a:ext cx="792162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40" tIns="46449" rIns="91240" bIns="46449">
            <a:spAutoFit/>
          </a:bodyPr>
          <a:lstStyle>
            <a:lvl1pPr defTabSz="906463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defTabSz="906463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defTabSz="906463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defTabSz="906463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defTabSz="906463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altLang="en-US" sz="1300" smtClean="0"/>
              <a:t>Page </a:t>
            </a:r>
            <a:fld id="{0B36360C-6550-44D2-8B3C-FC9416A22B17}" type="slidenum">
              <a:rPr lang="en-US" altLang="en-US" sz="1300" smtClean="0"/>
              <a:pPr algn="ctr">
                <a:lnSpc>
                  <a:spcPct val="90000"/>
                </a:lnSpc>
                <a:defRPr/>
              </a:pPr>
              <a:t>‹#›</a:t>
            </a:fld>
            <a:endParaRPr lang="en-US" altLang="en-US" sz="1300" smtClean="0"/>
          </a:p>
        </p:txBody>
      </p:sp>
      <p:sp>
        <p:nvSpPr>
          <p:cNvPr id="29699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868488" y="1174750"/>
            <a:ext cx="3592512" cy="26939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188" y="4557713"/>
            <a:ext cx="5365750" cy="4851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4560" tIns="46449" rIns="94560" bIns="464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Body Text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33631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ヒラギノ角ゴ Pro W3" charset="0"/>
        <a:cs typeface="+mn-cs"/>
      </a:defRPr>
    </a:lvl2pPr>
    <a:lvl3pPr marL="914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ヒラギノ角ゴ Pro W3" charset="0"/>
        <a:cs typeface="+mn-cs"/>
      </a:defRPr>
    </a:lvl3pPr>
    <a:lvl4pPr marL="1371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ヒラギノ角ゴ Pro W3" charset="0"/>
        <a:cs typeface="+mn-cs"/>
      </a:defRPr>
    </a:lvl4pPr>
    <a:lvl5pPr marL="1828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851" tIns="47425" rIns="94851" bIns="47425"/>
          <a:lstStyle>
            <a:lvl1pPr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69938" indent="-295275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84275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58938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133600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908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30480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5052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9624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59BF015B-35B7-40F2-81AE-B25F92067C75}" type="slidenum">
              <a:rPr lang="en-US" altLang="en-US" sz="1800" b="0"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1</a:t>
            </a:fld>
            <a:endParaRPr lang="en-US" altLang="en-US" sz="1800" b="0">
              <a:latin typeface="Times New Roman" pitchFamily="18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4988" y="4560888"/>
            <a:ext cx="6191250" cy="432117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000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04600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851" tIns="47425" rIns="94851" bIns="47425"/>
          <a:lstStyle>
            <a:lvl1pPr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69938" indent="-295275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84275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58938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133600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908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30480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5052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9624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5561261F-9D79-473E-AE56-7D071BB2D4C3}" type="slidenum">
              <a:rPr lang="en-US" altLang="en-US" sz="1800" b="0"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11</a:t>
            </a:fld>
            <a:endParaRPr lang="en-US" altLang="en-US" sz="1800" b="0">
              <a:latin typeface="Times New Roman" pitchFamily="18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7525" y="4560888"/>
            <a:ext cx="6262688" cy="432117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000" i="1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7651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851" tIns="47425" rIns="94851" bIns="47425"/>
          <a:lstStyle>
            <a:lvl1pPr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69938" indent="-295275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84275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58938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133600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908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30480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5052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9624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9CD3ADBD-014C-4DA5-A1BA-0CD78B33A673}" type="slidenum">
              <a:rPr lang="en-US" altLang="en-US" sz="1800" b="0"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12</a:t>
            </a:fld>
            <a:endParaRPr lang="en-US" altLang="en-US" sz="1800" b="0">
              <a:latin typeface="Times New Roman" pitchFamily="18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3863" y="4560888"/>
            <a:ext cx="6410325" cy="432117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000" smtClean="0">
              <a:latin typeface="Arial" pitchFamily="34" charset="0"/>
              <a:ea typeface="ヒラギノ角ゴ Pro W3" pitchFamily="127" charset="-128"/>
            </a:endParaRPr>
          </a:p>
          <a:p>
            <a:pPr eaLnBrk="1" hangingPunct="1"/>
            <a:endParaRPr lang="en-US" altLang="en-US" sz="1000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66924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851" tIns="47425" rIns="94851" bIns="47425"/>
          <a:lstStyle>
            <a:lvl1pPr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69938" indent="-295275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84275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58938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133600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908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30480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5052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9624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F2E1C830-21C4-471D-889E-F8C7EC93B664}" type="slidenum">
              <a:rPr lang="en-US" altLang="en-US" sz="1800" b="0"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13</a:t>
            </a:fld>
            <a:endParaRPr lang="en-US" altLang="en-US" sz="1800" b="0">
              <a:latin typeface="Times New Roman" pitchFamily="18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4988" y="4560888"/>
            <a:ext cx="6262687" cy="432117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000" smtClean="0">
              <a:latin typeface="Arial" pitchFamily="34" charset="0"/>
              <a:ea typeface="ヒラギノ角ゴ Pro W3" pitchFamily="127" charset="-128"/>
            </a:endParaRPr>
          </a:p>
          <a:p>
            <a:pPr eaLnBrk="1" hangingPunct="1"/>
            <a:endParaRPr lang="en-US" altLang="en-US" sz="1000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2714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851" tIns="47425" rIns="94851" bIns="47425"/>
          <a:lstStyle>
            <a:lvl1pPr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69938" indent="-295275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84275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58938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133600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908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30480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5052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9624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50967C95-F3B9-4F5C-9738-8F6B6F4A823D}" type="slidenum">
              <a:rPr lang="en-US" altLang="en-US" sz="1800" b="0"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14</a:t>
            </a:fld>
            <a:endParaRPr lang="en-US" altLang="en-US" sz="1800" b="0">
              <a:latin typeface="Times New Roman" pitchFamily="18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19138"/>
            <a:ext cx="4800600" cy="360045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5625" y="4560888"/>
            <a:ext cx="6184900" cy="432117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000" i="1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16318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851" tIns="47425" rIns="94851" bIns="47425"/>
          <a:lstStyle>
            <a:lvl1pPr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69938" indent="-295275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84275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58938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133600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908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30480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5052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9624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F0CA48A9-3AB6-4486-BEEC-2FEFBD5FE487}" type="slidenum">
              <a:rPr lang="en-US" altLang="en-US" sz="1800" b="0"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15</a:t>
            </a:fld>
            <a:endParaRPr lang="en-US" altLang="en-US" sz="1800" b="0">
              <a:latin typeface="Times New Roman" pitchFamily="18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19138"/>
            <a:ext cx="4800600" cy="3600450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5625" y="4560888"/>
            <a:ext cx="6165850" cy="432117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000" i="1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35096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851" tIns="47425" rIns="94851" bIns="47425"/>
          <a:lstStyle>
            <a:lvl1pPr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69938" indent="-295275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84275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58938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133600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908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30480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5052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9624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40E02941-20B7-48AC-8A4C-9A79247CEC51}" type="slidenum">
              <a:rPr lang="en-US" altLang="en-US" sz="1800" b="0"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17</a:t>
            </a:fld>
            <a:endParaRPr lang="en-US" altLang="en-US" sz="1800" b="0">
              <a:latin typeface="Times New Roman" pitchFamily="18" charset="0"/>
            </a:endParaRPr>
          </a:p>
        </p:txBody>
      </p:sp>
      <p:sp>
        <p:nvSpPr>
          <p:cNvPr id="5017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34988" y="4560888"/>
            <a:ext cx="6153150" cy="432117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000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12299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851" tIns="47425" rIns="94851" bIns="47425"/>
          <a:lstStyle>
            <a:lvl1pPr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69938" indent="-295275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84275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58938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133600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908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30480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5052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9624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E5D72F4A-DF93-4811-AA52-F984B1D3D807}" type="slidenum">
              <a:rPr lang="en-US" altLang="en-US" sz="1800" b="0"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18</a:t>
            </a:fld>
            <a:endParaRPr lang="en-US" altLang="en-US" sz="1800" b="0">
              <a:latin typeface="Times New Roman" pitchFamily="18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4560888"/>
            <a:ext cx="6245225" cy="432117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000" smtClean="0">
              <a:latin typeface="Arial" pitchFamily="34" charset="0"/>
              <a:ea typeface="ヒラギノ角ゴ Pro W3" pitchFamily="127" charset="-128"/>
            </a:endParaRPr>
          </a:p>
          <a:p>
            <a:pPr eaLnBrk="1" hangingPunct="1"/>
            <a:endParaRPr lang="en-US" altLang="en-US" sz="1000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39772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851" tIns="47425" rIns="94851" bIns="47425"/>
          <a:lstStyle>
            <a:lvl1pPr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69938" indent="-295275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84275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58938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133600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908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30480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5052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9624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BA635894-221C-455F-B675-A85A6B73EF18}" type="slidenum">
              <a:rPr lang="en-US" altLang="en-US" sz="1800" b="0"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19</a:t>
            </a:fld>
            <a:endParaRPr lang="en-US" altLang="en-US" sz="1800" b="0">
              <a:latin typeface="Times New Roman" pitchFamily="18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19138"/>
            <a:ext cx="4800600" cy="360045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1475" y="4560888"/>
            <a:ext cx="6480175" cy="432117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eaLnBrk="1" hangingPunct="1"/>
            <a:endParaRPr lang="en-US" altLang="en-US" sz="1000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8512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000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4656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851" tIns="47425" rIns="94851" bIns="47425"/>
          <a:lstStyle>
            <a:lvl1pPr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69938" indent="-295275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84275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58938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133600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908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30480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5052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9624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4057E013-9926-455E-AFB6-99C91145C778}" type="slidenum">
              <a:rPr lang="en-US" altLang="en-US" sz="1800" b="0"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2</a:t>
            </a:fld>
            <a:endParaRPr lang="en-US" altLang="en-US" sz="1800" b="0">
              <a:latin typeface="Times New Roman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000" smtClean="0">
              <a:latin typeface="Arial" pitchFamily="34" charset="0"/>
              <a:ea typeface="ヒラギノ角ゴ Pro W3" pitchFamily="127" charset="-128"/>
            </a:endParaRPr>
          </a:p>
          <a:p>
            <a:pPr lvl="1" eaLnBrk="1" hangingPunct="1"/>
            <a:endParaRPr lang="en-US" altLang="en-US" sz="1000" smtClean="0">
              <a:latin typeface="Arial" pitchFamily="34" charset="0"/>
              <a:ea typeface="ヒラギノ角ゴ Pro W3" pitchFamily="127" charset="-128"/>
            </a:endParaRPr>
          </a:p>
          <a:p>
            <a:pPr eaLnBrk="1" hangingPunct="1"/>
            <a:endParaRPr lang="en-US" altLang="en-US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6014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851" tIns="47425" rIns="94851" bIns="47425"/>
          <a:lstStyle>
            <a:lvl1pPr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69938" indent="-295275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84275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58938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133600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908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30480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5052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9624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01EA4418-C41B-4DF8-AC79-BD535EDF956C}" type="slidenum">
              <a:rPr lang="en-US" altLang="en-US" sz="1800" b="0"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3</a:t>
            </a:fld>
            <a:endParaRPr lang="en-US" altLang="en-US" sz="1800" b="0">
              <a:latin typeface="Times New Roman" pitchFamily="18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0838" y="4560888"/>
            <a:ext cx="6519862" cy="432117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000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1718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851" tIns="47425" rIns="94851" bIns="47425"/>
          <a:lstStyle>
            <a:lvl1pPr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69938" indent="-295275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84275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58938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133600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908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30480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5052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9624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09F167EE-D62B-4153-A333-6B5754A1E01F}" type="slidenum">
              <a:rPr lang="en-US" altLang="en-US" sz="1800" b="0"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4</a:t>
            </a:fld>
            <a:endParaRPr lang="en-US" altLang="en-US" sz="1800" b="0">
              <a:latin typeface="Times New Roman" pitchFamily="18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19138"/>
            <a:ext cx="4800600" cy="360045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8613" y="4560888"/>
            <a:ext cx="6619875" cy="432117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000" i="1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6747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851" tIns="47425" rIns="94851" bIns="47425"/>
          <a:lstStyle>
            <a:lvl1pPr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69938" indent="-295275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84275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58938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133600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908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30480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5052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9624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F148A9EB-1BA7-4562-B5BE-4FA0EFEC9C70}" type="slidenum">
              <a:rPr lang="en-US" altLang="en-US" sz="1800" b="0"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5</a:t>
            </a:fld>
            <a:endParaRPr lang="en-US" altLang="en-US" sz="1800" b="0">
              <a:latin typeface="Times New Roman" pitchFamily="18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19138"/>
            <a:ext cx="4800600" cy="3600450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1638" y="4560888"/>
            <a:ext cx="6473825" cy="432117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000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0915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851" tIns="47425" rIns="94851" bIns="47425"/>
          <a:lstStyle>
            <a:lvl1pPr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69938" indent="-295275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84275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58938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133600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908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30480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5052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9624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CCCF1609-A806-4371-BFA4-6164C8438CC7}" type="slidenum">
              <a:rPr lang="en-US" altLang="en-US" sz="1800" b="0"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6</a:t>
            </a:fld>
            <a:endParaRPr lang="en-US" altLang="en-US" sz="1800" b="0">
              <a:latin typeface="Times New Roman" pitchFamily="18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3575" y="4560888"/>
            <a:ext cx="6316663" cy="432117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000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9578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851" tIns="47425" rIns="94851" bIns="47425"/>
          <a:lstStyle>
            <a:lvl1pPr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69938" indent="-295275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84275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58938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133600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908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30480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5052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9624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C32B63D1-9DAC-4C43-AEEE-4846BE28FE83}" type="slidenum">
              <a:rPr lang="en-US" altLang="en-US" sz="1800" b="0"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7</a:t>
            </a:fld>
            <a:endParaRPr lang="en-US" altLang="en-US" sz="1800" b="0">
              <a:latin typeface="Times New Roman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19138"/>
            <a:ext cx="4800600" cy="360045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3713" y="4559300"/>
            <a:ext cx="6291262" cy="4322763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000" i="1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1665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851" tIns="47425" rIns="94851" bIns="47425"/>
          <a:lstStyle>
            <a:lvl1pPr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69938" indent="-295275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84275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58938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133600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908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30480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5052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9624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FF6D116B-106E-48AD-AEC9-49DC89ADC678}" type="slidenum">
              <a:rPr lang="en-US" altLang="en-US" sz="1800" b="0"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9</a:t>
            </a:fld>
            <a:endParaRPr lang="en-US" altLang="en-US" sz="1800" b="0">
              <a:latin typeface="Times New Roman" pitchFamily="18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19138"/>
            <a:ext cx="4800600" cy="360045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3225" y="4559300"/>
            <a:ext cx="6546850" cy="4322763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000" i="1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5693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851" tIns="47425" rIns="94851" bIns="47425"/>
          <a:lstStyle>
            <a:lvl1pPr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69938" indent="-295275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84275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58938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133600" indent="-236538" defTabSz="9652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908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30480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5052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962400" indent="-236538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79C4F8C7-E088-4915-A58D-6BC3BCCAF0D5}" type="slidenum">
              <a:rPr lang="en-US" altLang="en-US" sz="1800" b="0"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10</a:t>
            </a:fld>
            <a:endParaRPr lang="en-US" altLang="en-US" sz="1800" b="0">
              <a:latin typeface="Times New Roman" pitchFamily="18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3863" y="4560888"/>
            <a:ext cx="6465887" cy="432117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000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6692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Slide_title2_0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25" y="0"/>
            <a:ext cx="7107238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BinderBeigeElement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4354513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Branding_TeamSTEPPS2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5740400"/>
            <a:ext cx="516413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3671" name="Rectangle 7"/>
          <p:cNvSpPr>
            <a:spLocks noGrp="1" noChangeArrowheads="1"/>
          </p:cNvSpPr>
          <p:nvPr>
            <p:ph type="ctrTitle"/>
          </p:nvPr>
        </p:nvSpPr>
        <p:spPr>
          <a:xfrm>
            <a:off x="3211513" y="3832225"/>
            <a:ext cx="5276850" cy="1131888"/>
          </a:xfrm>
        </p:spPr>
        <p:txBody>
          <a:bodyPr tIns="45720" bIns="45720" anchorCtr="0"/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44976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3CCCBD67-1B98-4284-94A3-EF0EB4A83CDA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84628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5763" y="876300"/>
            <a:ext cx="1951037" cy="4687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1063" y="876300"/>
            <a:ext cx="5702300" cy="4687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684A5739-3C54-4543-9FA3-D4E14D784C54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153127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063" y="876300"/>
            <a:ext cx="7739062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2020888"/>
            <a:ext cx="3810000" cy="354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876800" y="2020888"/>
            <a:ext cx="3810000" cy="35433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  <a:fld id="{D61F4CCB-D215-4A96-B8AE-0A5345617F94}" type="slidenum">
              <a:rPr lang="en-US"/>
              <a:pPr>
                <a:defRPr/>
              </a:pPr>
              <a:t>‹#›</a:t>
            </a:fld>
            <a:r>
              <a:rPr 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18132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063" y="876300"/>
            <a:ext cx="7739062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2020888"/>
            <a:ext cx="3810000" cy="35433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6800" y="2020888"/>
            <a:ext cx="3810000" cy="354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  <a:fld id="{9051C724-944F-4EBB-8AC1-0DE13AEC53C9}" type="slidenum">
              <a:rPr lang="en-US"/>
              <a:pPr>
                <a:defRPr/>
              </a:pPr>
              <a:t>‹#›</a:t>
            </a:fld>
            <a:r>
              <a:rPr 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49158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96CC065E-BD15-4327-8DD2-F5C9AA81378F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35692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CE74283D-6741-4E33-8B46-5B067CB0AB8B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673504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020888"/>
            <a:ext cx="3810000" cy="354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2020888"/>
            <a:ext cx="3810000" cy="354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3B009953-E942-49C6-88B3-6EF240BA4BE5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109269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D6C30801-E53D-462E-BEA5-AFF60AFA4E24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7324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26941119-584E-49A2-9497-AD4F9C8B355B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34303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25D543AD-379D-4FD6-A5EC-6726BC29F09E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71521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141ADB9A-3D52-40FA-B512-E21FC95B3F9B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24130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C5F588AE-7B42-4513-856A-985FF348D81B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9708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6" Type="http://schemas.openxmlformats.org/officeDocument/2006/relationships/image" Target="../media/image2.jpeg"/><Relationship Id="rId17" Type="http://schemas.openxmlformats.org/officeDocument/2006/relationships/image" Target="../media/image3.jpeg"/><Relationship Id="rId18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 descr="New_TS_2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/>
          <a:stretch>
            <a:fillRect/>
          </a:stretch>
        </p:blipFill>
        <p:spPr bwMode="auto">
          <a:xfrm>
            <a:off x="0" y="-1588"/>
            <a:ext cx="91344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 descr="Slide_content_2_1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5238"/>
            <a:ext cx="2978150" cy="305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020888"/>
            <a:ext cx="7772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39264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6250" y="6581775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9144" rIns="91440" bIns="9144" numCol="1" anchor="ctr" anchorCtr="1" compatLnSpc="1">
            <a:prstTxWarp prst="textNoShape">
              <a:avLst/>
            </a:prstTxWarp>
          </a:bodyPr>
          <a:lstStyle>
            <a:lvl1pPr>
              <a:defRPr sz="1000" b="1" smtClean="0">
                <a:solidFill>
                  <a:srgbClr val="542200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 </a:t>
            </a:r>
            <a:fld id="{C95460F2-9B4D-4CB8-BE73-63332AF92CBC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881063" y="876300"/>
            <a:ext cx="773906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3660775" y="6591300"/>
            <a:ext cx="1444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" bIns="9144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1" hangingPunct="1">
              <a:defRPr/>
            </a:pPr>
            <a:r>
              <a:rPr lang="en-US" sz="1000" b="1" smtClean="0">
                <a:solidFill>
                  <a:srgbClr val="542200"/>
                </a:solidFill>
              </a:rPr>
              <a:t>T</a:t>
            </a:r>
            <a:r>
              <a:rPr lang="en-US" sz="800" b="1" smtClean="0">
                <a:solidFill>
                  <a:srgbClr val="542200"/>
                </a:solidFill>
              </a:rPr>
              <a:t>EAM</a:t>
            </a:r>
            <a:r>
              <a:rPr lang="en-US" sz="1000" b="1" smtClean="0">
                <a:solidFill>
                  <a:srgbClr val="542200"/>
                </a:solidFill>
              </a:rPr>
              <a:t>STEPPS 05.2</a:t>
            </a:r>
          </a:p>
        </p:txBody>
      </p:sp>
      <p:pic>
        <p:nvPicPr>
          <p:cNvPr id="1032" name="Picture 8" descr="Slide_content2_0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8363"/>
            <a:ext cx="684213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Slide_content2_0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82" r="1672"/>
          <a:stretch>
            <a:fillRect/>
          </a:stretch>
        </p:blipFill>
        <p:spPr bwMode="auto">
          <a:xfrm>
            <a:off x="2962275" y="6400800"/>
            <a:ext cx="6157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50" name="Text Box 10"/>
          <p:cNvSpPr txBox="1">
            <a:spLocks noChangeArrowheads="1"/>
          </p:cNvSpPr>
          <p:nvPr/>
        </p:nvSpPr>
        <p:spPr bwMode="auto">
          <a:xfrm>
            <a:off x="220663" y="6550025"/>
            <a:ext cx="19716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900" b="1" dirty="0" smtClean="0">
                <a:solidFill>
                  <a:schemeClr val="accent1"/>
                </a:solidFill>
              </a:rPr>
              <a:t>Mod 6  2.0   Page </a:t>
            </a:r>
            <a:fld id="{068DC8EE-F631-48B9-83CE-A426EF76205A}" type="slidenum">
              <a:rPr lang="en-US" altLang="en-US" sz="900" b="1" smtClean="0">
                <a:solidFill>
                  <a:schemeClr val="accent1"/>
                </a:solidFill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en-US" sz="900" b="1" dirty="0" smtClean="0">
              <a:solidFill>
                <a:schemeClr val="accent1"/>
              </a:solidFill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 userDrawn="1"/>
        </p:nvSpPr>
        <p:spPr bwMode="gray">
          <a:xfrm>
            <a:off x="7531100" y="49213"/>
            <a:ext cx="12223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b="1" dirty="0" smtClean="0">
                <a:solidFill>
                  <a:schemeClr val="bg1"/>
                </a:solidFill>
              </a:rPr>
              <a:t>Mutual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Support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50" r:id="rId12"/>
    <p:sldLayoutId id="2147483751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+mj-lt"/>
          <a:ea typeface="ヒラギノ角ゴ Pro W3" charset="0"/>
          <a:cs typeface="ヒラギノ角ゴ Pro W3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  <a:ea typeface="ヒラギノ角ゴ Pro W3" charset="0"/>
          <a:cs typeface="ヒラギノ角ゴ Pro W3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  <a:ea typeface="ヒラギノ角ゴ Pro W3" charset="0"/>
          <a:cs typeface="ヒラギノ角ゴ Pro W3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  <a:ea typeface="ヒラギノ角ゴ Pro W3" charset="0"/>
          <a:cs typeface="ヒラギノ角ゴ Pro W3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630238" indent="-28575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ヒラギノ角ゴ Pro W3" charset="0"/>
        </a:defRPr>
      </a:lvl2pPr>
      <a:lvl3pPr marL="860425" indent="-2286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ヒラギノ角ゴ Pro W3" charset="0"/>
        </a:defRPr>
      </a:lvl3pPr>
      <a:lvl4pPr marL="1090613" indent="-2286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ヒラギノ角ゴ Pro W3" charset="0"/>
        </a:defRPr>
      </a:lvl4pPr>
      <a:lvl5pPr marL="1320800" indent="-2286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ヒラギノ角ゴ Pro W3" charset="0"/>
        </a:defRPr>
      </a:lvl5pPr>
      <a:lvl6pPr marL="17780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6pPr>
      <a:lvl7pPr marL="22352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7pPr>
      <a:lvl8pPr marL="26924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8pPr>
      <a:lvl9pPr marL="31496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1" Type="http://schemas.microsoft.com/office/2007/relationships/media" Target="../media/media2.mpg"/><Relationship Id="rId2" Type="http://schemas.openxmlformats.org/officeDocument/2006/relationships/video" Target="../media/media2.m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3">
            <a:hlinkClick r:id="rId3" invalidUrl="http://mx.ha.osd.mil/FileDir/71ba9987-c5df-40ca-ab62-405d959a22ac/Module 4-05.1-MutualSupport.ppt"/>
          </p:cNvPr>
          <p:cNvSpPr txBox="1">
            <a:spLocks noChangeArrowheads="1"/>
          </p:cNvSpPr>
          <p:nvPr/>
        </p:nvSpPr>
        <p:spPr bwMode="auto">
          <a:xfrm>
            <a:off x="3200400" y="1111250"/>
            <a:ext cx="4724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663300"/>
                </a:solidFill>
              </a:rPr>
              <a:t>Mutual Support</a:t>
            </a:r>
          </a:p>
        </p:txBody>
      </p:sp>
      <p:pic>
        <p:nvPicPr>
          <p:cNvPr id="5123" name="Picture 7" descr="mutual_suppo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898650"/>
            <a:ext cx="2886075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9" descr="TeamSTEPPS 2.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263" y="5881688"/>
            <a:ext cx="33623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rgbClr val="542200"/>
                </a:solidFill>
              </a:rPr>
              <a:t> </a:t>
            </a:r>
            <a:fld id="{68CC4C34-67D6-4A50-9297-6DB2CCA4E6F0}" type="slidenum">
              <a:rPr lang="en-US" altLang="en-US" sz="100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r>
              <a:rPr lang="en-US" altLang="en-US" sz="1000">
                <a:solidFill>
                  <a:srgbClr val="542200"/>
                </a:solidFill>
              </a:rPr>
              <a:t>  </a:t>
            </a:r>
          </a:p>
        </p:txBody>
      </p:sp>
      <p:sp>
        <p:nvSpPr>
          <p:cNvPr id="13315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876300"/>
            <a:ext cx="8534400" cy="9144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ヒラギノ角ゴ Pro W3" pitchFamily="127" charset="-128"/>
              </a:rPr>
              <a:t>Characteristics of Effective Feedback</a:t>
            </a:r>
          </a:p>
        </p:txBody>
      </p:sp>
      <p:sp>
        <p:nvSpPr>
          <p:cNvPr id="1331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828800" y="1905000"/>
            <a:ext cx="6858000" cy="35433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sz="2200" smtClean="0">
                <a:ea typeface="ヒラギノ角ゴ Pro W3" pitchFamily="127" charset="-128"/>
              </a:rPr>
              <a:t>	</a:t>
            </a:r>
            <a:r>
              <a:rPr lang="en-US" altLang="en-US" sz="2200" b="1" smtClean="0">
                <a:ea typeface="ヒラギノ角ゴ Pro W3" pitchFamily="127" charset="-128"/>
              </a:rPr>
              <a:t>Effective feedback is—</a:t>
            </a:r>
          </a:p>
          <a:p>
            <a:pPr lvl="1" eaLnBrk="1" hangingPunct="1"/>
            <a:r>
              <a:rPr lang="en-US" altLang="en-US" sz="2200" smtClean="0">
                <a:ea typeface="ヒラギノ角ゴ Pro W3" pitchFamily="127" charset="-128"/>
              </a:rPr>
              <a:t>Timely</a:t>
            </a:r>
          </a:p>
          <a:p>
            <a:pPr lvl="1" eaLnBrk="1" hangingPunct="1"/>
            <a:r>
              <a:rPr lang="en-US" altLang="en-US" sz="2200" smtClean="0">
                <a:ea typeface="ヒラギノ角ゴ Pro W3" pitchFamily="127" charset="-128"/>
              </a:rPr>
              <a:t>Respectful</a:t>
            </a:r>
          </a:p>
          <a:p>
            <a:pPr lvl="1" eaLnBrk="1" hangingPunct="1"/>
            <a:r>
              <a:rPr lang="en-US" altLang="en-US" sz="2200" smtClean="0">
                <a:ea typeface="ヒラギノ角ゴ Pro W3" pitchFamily="127" charset="-128"/>
              </a:rPr>
              <a:t>Specific</a:t>
            </a:r>
          </a:p>
          <a:p>
            <a:pPr lvl="1" eaLnBrk="1" hangingPunct="1"/>
            <a:r>
              <a:rPr lang="en-US" altLang="en-US" sz="2200" smtClean="0">
                <a:ea typeface="ヒラギノ角ゴ Pro W3" pitchFamily="127" charset="-128"/>
              </a:rPr>
              <a:t>Directed toward improvement</a:t>
            </a:r>
          </a:p>
          <a:p>
            <a:pPr lvl="2" eaLnBrk="1" hangingPunct="1"/>
            <a:r>
              <a:rPr lang="en-US" altLang="en-US" sz="2200" smtClean="0">
                <a:ea typeface="ヒラギノ角ゴ Pro W3" pitchFamily="127" charset="-128"/>
              </a:rPr>
              <a:t>Helps prevent the same problem </a:t>
            </a:r>
            <a:br>
              <a:rPr lang="en-US" altLang="en-US" sz="2200" smtClean="0">
                <a:ea typeface="ヒラギノ角ゴ Pro W3" pitchFamily="127" charset="-128"/>
              </a:rPr>
            </a:br>
            <a:r>
              <a:rPr lang="en-US" altLang="en-US" sz="2200" smtClean="0">
                <a:ea typeface="ヒラギノ角ゴ Pro W3" pitchFamily="127" charset="-128"/>
              </a:rPr>
              <a:t>from occurring in the future</a:t>
            </a:r>
          </a:p>
          <a:p>
            <a:pPr lvl="1" eaLnBrk="1" hangingPunct="1"/>
            <a:r>
              <a:rPr lang="en-US" altLang="en-US" sz="2200" smtClean="0">
                <a:ea typeface="ヒラギノ角ゴ Pro W3" pitchFamily="127" charset="-128"/>
              </a:rPr>
              <a:t>Considerate</a:t>
            </a:r>
          </a:p>
          <a:p>
            <a:pPr lvl="1" eaLnBrk="1" hangingPunct="1"/>
            <a:endParaRPr lang="en-US" altLang="en-US" sz="2200" smtClean="0">
              <a:ea typeface="ヒラギノ角ゴ Pro W3" pitchFamily="127" charset="-128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US" altLang="en-US" sz="2200" b="1" i="1" smtClean="0">
              <a:solidFill>
                <a:srgbClr val="E1393E"/>
              </a:solidFill>
              <a:ea typeface="ヒラギノ角ゴ Pro W3" pitchFamily="127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rgbClr val="542200"/>
                </a:solidFill>
              </a:rPr>
              <a:t> </a:t>
            </a:r>
            <a:fld id="{9AB24CAF-B85A-4A14-B9A4-398938319366}" type="slidenum">
              <a:rPr lang="en-US" altLang="en-US" sz="100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r>
              <a:rPr lang="en-US" altLang="en-US" sz="1000">
                <a:solidFill>
                  <a:srgbClr val="542200"/>
                </a:solidFill>
              </a:rPr>
              <a:t>  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992313"/>
            <a:ext cx="6434138" cy="42211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1000" smtClean="0">
              <a:ea typeface="ヒラギノ角ゴ Pro W3" pitchFamily="127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mtClean="0">
                <a:ea typeface="ヒラギノ角ゴ Pro W3" pitchFamily="127" charset="-128"/>
              </a:rPr>
              <a:t>Advocate for the patient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>
                <a:ea typeface="ヒラギノ角ゴ Pro W3" pitchFamily="127" charset="-128"/>
              </a:rPr>
              <a:t>Invoked when team members’ </a:t>
            </a:r>
            <a:br>
              <a:rPr lang="en-US" altLang="en-US" smtClean="0">
                <a:ea typeface="ヒラギノ角ゴ Pro W3" pitchFamily="127" charset="-128"/>
              </a:rPr>
            </a:br>
            <a:r>
              <a:rPr lang="en-US" altLang="en-US" smtClean="0">
                <a:ea typeface="ヒラギノ角ゴ Pro W3" pitchFamily="127" charset="-128"/>
              </a:rPr>
              <a:t>viewpoints don’t coincide with </a:t>
            </a:r>
            <a:br>
              <a:rPr lang="en-US" altLang="en-US" smtClean="0">
                <a:ea typeface="ヒラギノ角ゴ Pro W3" pitchFamily="127" charset="-128"/>
              </a:rPr>
            </a:br>
            <a:r>
              <a:rPr lang="en-US" altLang="en-US" smtClean="0">
                <a:ea typeface="ヒラギノ角ゴ Pro W3" pitchFamily="127" charset="-128"/>
              </a:rPr>
              <a:t>that of a decision maker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>
                <a:ea typeface="ヒラギノ角ゴ Pro W3" pitchFamily="127" charset="-128"/>
              </a:rPr>
              <a:t>Assert a corrective action in a </a:t>
            </a:r>
            <a:br>
              <a:rPr lang="en-US" altLang="en-US" smtClean="0">
                <a:ea typeface="ヒラギノ角ゴ Pro W3" pitchFamily="127" charset="-128"/>
              </a:rPr>
            </a:br>
            <a:r>
              <a:rPr lang="en-US" altLang="en-US" i="1" smtClean="0">
                <a:solidFill>
                  <a:srgbClr val="E1393E"/>
                </a:solidFill>
                <a:ea typeface="ヒラギノ角ゴ Pro W3" pitchFamily="127" charset="-128"/>
              </a:rPr>
              <a:t>firm</a:t>
            </a:r>
            <a:r>
              <a:rPr lang="en-US" altLang="en-US" smtClean="0">
                <a:ea typeface="ヒラギノ角ゴ Pro W3" pitchFamily="127" charset="-128"/>
              </a:rPr>
              <a:t> and </a:t>
            </a:r>
            <a:r>
              <a:rPr lang="en-US" altLang="en-US" i="1" smtClean="0">
                <a:solidFill>
                  <a:srgbClr val="E1393E"/>
                </a:solidFill>
                <a:ea typeface="ヒラギノ角ゴ Pro W3" pitchFamily="127" charset="-128"/>
              </a:rPr>
              <a:t>respectful</a:t>
            </a:r>
            <a:r>
              <a:rPr lang="en-US" altLang="en-US" smtClean="0">
                <a:ea typeface="ヒラギノ角ゴ Pro W3" pitchFamily="127" charset="-128"/>
              </a:rPr>
              <a:t> manner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mtClean="0">
              <a:ea typeface="ヒラギノ角ゴ Pro W3" pitchFamily="127" charset="-128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mtClean="0">
              <a:ea typeface="ヒラギノ角ゴ Pro W3" pitchFamily="127" charset="-128"/>
            </a:endParaRP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ea typeface="ヒラギノ角ゴ Pro W3" pitchFamily="127" charset="-128"/>
              </a:rPr>
              <a:t>Advocacy and Assertion</a:t>
            </a:r>
          </a:p>
        </p:txBody>
      </p:sp>
      <p:pic>
        <p:nvPicPr>
          <p:cNvPr id="16389" name="Picture 5" descr="advocac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638" y="1755775"/>
            <a:ext cx="2303462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 descr="asser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057650"/>
            <a:ext cx="20859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875" y="798287"/>
            <a:ext cx="992894" cy="97971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rgbClr val="542200"/>
                </a:solidFill>
              </a:rPr>
              <a:t> </a:t>
            </a:r>
            <a:fld id="{06BF4D13-3CB0-48BC-B285-2EEF75AF40FC}" type="slidenum">
              <a:rPr lang="en-US" altLang="en-US" sz="100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r>
              <a:rPr lang="en-US" altLang="en-US" sz="1000">
                <a:solidFill>
                  <a:srgbClr val="542200"/>
                </a:solidFill>
              </a:rPr>
              <a:t>  </a:t>
            </a: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ea typeface="ヒラギノ角ゴ Pro W3" pitchFamily="127" charset="-128"/>
              </a:rPr>
              <a:t>Two-Challenge Rule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903413"/>
            <a:ext cx="7772400" cy="34829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dirty="0" smtClean="0">
                <a:ea typeface="ヒラギノ角ゴ Pro W3" pitchFamily="127" charset="-128"/>
              </a:rPr>
              <a:t>Invoked when an initial assertion is ignored…</a:t>
            </a:r>
          </a:p>
          <a:p>
            <a:pPr eaLnBrk="1" hangingPunct="1"/>
            <a:r>
              <a:rPr lang="en-US" altLang="en-US" dirty="0" smtClean="0">
                <a:ea typeface="ヒラギノ角ゴ Pro W3" pitchFamily="127" charset="-128"/>
              </a:rPr>
              <a:t>It is your </a:t>
            </a:r>
            <a:r>
              <a:rPr lang="en-US" altLang="en-US" i="1" dirty="0" smtClean="0">
                <a:solidFill>
                  <a:schemeClr val="accent2"/>
                </a:solidFill>
                <a:ea typeface="ヒラギノ角ゴ Pro W3" pitchFamily="127" charset="-128"/>
              </a:rPr>
              <a:t>responsibility</a:t>
            </a:r>
            <a:r>
              <a:rPr lang="en-US" altLang="en-US" dirty="0" smtClean="0">
                <a:ea typeface="ヒラギノ角ゴ Pro W3" pitchFamily="127" charset="-128"/>
              </a:rPr>
              <a:t> to assertively voice your</a:t>
            </a:r>
            <a:r>
              <a:rPr lang="en-US" altLang="en-US" dirty="0" smtClean="0">
                <a:solidFill>
                  <a:srgbClr val="008000"/>
                </a:solidFill>
                <a:ea typeface="ヒラギノ角ゴ Pro W3" pitchFamily="127" charset="-128"/>
              </a:rPr>
              <a:t> </a:t>
            </a:r>
            <a:r>
              <a:rPr lang="en-US" altLang="en-US" dirty="0" smtClean="0">
                <a:ea typeface="ヒラギノ角ゴ Pro W3" pitchFamily="127" charset="-128"/>
              </a:rPr>
              <a:t>concern at least </a:t>
            </a:r>
            <a:r>
              <a:rPr lang="en-US" altLang="en-US" i="1" dirty="0" smtClean="0">
                <a:solidFill>
                  <a:schemeClr val="accent2"/>
                </a:solidFill>
                <a:ea typeface="ヒラギノ角ゴ Pro W3" pitchFamily="127" charset="-128"/>
              </a:rPr>
              <a:t>two times</a:t>
            </a:r>
            <a:r>
              <a:rPr lang="en-US" altLang="en-US" dirty="0" smtClean="0">
                <a:ea typeface="ヒラギノ角ゴ Pro W3" pitchFamily="127" charset="-128"/>
              </a:rPr>
              <a:t> to ensure that</a:t>
            </a:r>
            <a:r>
              <a:rPr lang="en-US" altLang="en-US" dirty="0" smtClean="0">
                <a:solidFill>
                  <a:srgbClr val="008000"/>
                </a:solidFill>
                <a:ea typeface="ヒラギノ角ゴ Pro W3" pitchFamily="127" charset="-128"/>
              </a:rPr>
              <a:t> </a:t>
            </a:r>
            <a:r>
              <a:rPr lang="en-US" altLang="en-US" dirty="0" smtClean="0">
                <a:ea typeface="ヒラギノ角ゴ Pro W3" pitchFamily="127" charset="-128"/>
              </a:rPr>
              <a:t>it has </a:t>
            </a:r>
            <a:br>
              <a:rPr lang="en-US" altLang="en-US" dirty="0" smtClean="0">
                <a:ea typeface="ヒラギノ角ゴ Pro W3" pitchFamily="127" charset="-128"/>
              </a:rPr>
            </a:br>
            <a:r>
              <a:rPr lang="en-US" altLang="en-US" dirty="0" smtClean="0">
                <a:ea typeface="ヒラギノ角ゴ Pro W3" pitchFamily="127" charset="-128"/>
              </a:rPr>
              <a:t>been heard</a:t>
            </a:r>
          </a:p>
          <a:p>
            <a:pPr eaLnBrk="1" hangingPunct="1"/>
            <a:r>
              <a:rPr lang="en-US" altLang="en-US" dirty="0" smtClean="0">
                <a:ea typeface="ヒラギノ角ゴ Pro W3" pitchFamily="127" charset="-128"/>
              </a:rPr>
              <a:t>The member being challenged must acknowledge</a:t>
            </a:r>
          </a:p>
          <a:p>
            <a:pPr eaLnBrk="1" hangingPunct="1"/>
            <a:r>
              <a:rPr lang="en-US" altLang="en-US" dirty="0" smtClean="0">
                <a:ea typeface="ヒラギノ角ゴ Pro W3" pitchFamily="127" charset="-128"/>
              </a:rPr>
              <a:t>If the outcome is still not acceptable</a:t>
            </a:r>
          </a:p>
          <a:p>
            <a:pPr lvl="1" eaLnBrk="1" hangingPunct="1"/>
            <a:r>
              <a:rPr lang="en-US" altLang="en-US" dirty="0" smtClean="0">
                <a:ea typeface="ヒラギノ角ゴ Pro W3" pitchFamily="127" charset="-128"/>
              </a:rPr>
              <a:t>Take a stronger course of action</a:t>
            </a:r>
          </a:p>
          <a:p>
            <a:pPr lvl="1" eaLnBrk="1" hangingPunct="1"/>
            <a:r>
              <a:rPr lang="en-US" altLang="en-US" dirty="0" smtClean="0">
                <a:ea typeface="ヒラギノ角ゴ Pro W3" pitchFamily="127" charset="-128"/>
              </a:rPr>
              <a:t> Use supervisor or chain of command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875" y="798287"/>
            <a:ext cx="992894" cy="97971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rgbClr val="542200"/>
                </a:solidFill>
              </a:rPr>
              <a:t> </a:t>
            </a:r>
            <a:fld id="{402BB397-14E9-4DB7-B5D2-241F6CC35DAA}" type="slidenum">
              <a:rPr lang="en-US" altLang="en-US" sz="100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r>
              <a:rPr lang="en-US" altLang="en-US" sz="1000">
                <a:solidFill>
                  <a:srgbClr val="542200"/>
                </a:solidFill>
              </a:rPr>
              <a:t>  </a:t>
            </a:r>
          </a:p>
        </p:txBody>
      </p:sp>
      <p:sp>
        <p:nvSpPr>
          <p:cNvPr id="1843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922338" y="909638"/>
            <a:ext cx="7739062" cy="9144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ヒラギノ角ゴ Pro W3" pitchFamily="127" charset="-128"/>
              </a:rPr>
              <a:t>Two-Challenge Rule </a:t>
            </a:r>
          </a:p>
        </p:txBody>
      </p:sp>
      <p:pic>
        <p:nvPicPr>
          <p:cNvPr id="18436" name="Picture 1029" descr="2challenge_pan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13" y="2311400"/>
            <a:ext cx="71278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7" name="Group 1032" descr="alt=&quot;&quot;"/>
          <p:cNvGrpSpPr>
            <a:grpSpLocks/>
          </p:cNvGrpSpPr>
          <p:nvPr/>
        </p:nvGrpSpPr>
        <p:grpSpPr bwMode="auto">
          <a:xfrm>
            <a:off x="1525588" y="2376488"/>
            <a:ext cx="433387" cy="366712"/>
            <a:chOff x="961" y="1497"/>
            <a:chExt cx="273" cy="231"/>
          </a:xfrm>
        </p:grpSpPr>
        <p:sp>
          <p:nvSpPr>
            <p:cNvPr id="18441" name="Oval 1030"/>
            <p:cNvSpPr>
              <a:spLocks noChangeArrowheads="1"/>
            </p:cNvSpPr>
            <p:nvPr/>
          </p:nvSpPr>
          <p:spPr bwMode="auto">
            <a:xfrm>
              <a:off x="971" y="1520"/>
              <a:ext cx="192" cy="187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442" name="Text Box 1031"/>
            <p:cNvSpPr txBox="1">
              <a:spLocks noChangeArrowheads="1"/>
            </p:cNvSpPr>
            <p:nvPr/>
          </p:nvSpPr>
          <p:spPr bwMode="auto">
            <a:xfrm>
              <a:off x="961" y="1497"/>
              <a:ext cx="27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/>
                <a:t>1</a:t>
              </a:r>
            </a:p>
          </p:txBody>
        </p:sp>
      </p:grpSp>
      <p:grpSp>
        <p:nvGrpSpPr>
          <p:cNvPr id="18438" name="Group 1033" descr="alt=&quot;&quot;"/>
          <p:cNvGrpSpPr>
            <a:grpSpLocks/>
          </p:cNvGrpSpPr>
          <p:nvPr/>
        </p:nvGrpSpPr>
        <p:grpSpPr bwMode="auto">
          <a:xfrm>
            <a:off x="5106988" y="2381250"/>
            <a:ext cx="433387" cy="366713"/>
            <a:chOff x="961" y="1497"/>
            <a:chExt cx="273" cy="231"/>
          </a:xfrm>
        </p:grpSpPr>
        <p:sp>
          <p:nvSpPr>
            <p:cNvPr id="18439" name="Oval 1034"/>
            <p:cNvSpPr>
              <a:spLocks noChangeArrowheads="1"/>
            </p:cNvSpPr>
            <p:nvPr/>
          </p:nvSpPr>
          <p:spPr bwMode="auto">
            <a:xfrm>
              <a:off x="971" y="1520"/>
              <a:ext cx="192" cy="187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440" name="Text Box 1035"/>
            <p:cNvSpPr txBox="1">
              <a:spLocks noChangeArrowheads="1"/>
            </p:cNvSpPr>
            <p:nvPr/>
          </p:nvSpPr>
          <p:spPr bwMode="auto">
            <a:xfrm>
              <a:off x="961" y="1497"/>
              <a:ext cx="27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dirty="0"/>
                <a:t>2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7DCC3CA2-4DE9-48B6-A8C3-4503408F4F41}" type="slidenum">
              <a:rPr lang="en-US" altLang="en-US" sz="1000" smtClean="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r>
              <a:rPr lang="en-US" altLang="en-US" sz="1000" smtClean="0">
                <a:solidFill>
                  <a:srgbClr val="542200"/>
                </a:solidFill>
              </a:rPr>
              <a:t>  </a:t>
            </a: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ea typeface="ヒラギノ角ゴ Pro W3" pitchFamily="127" charset="-128"/>
              </a:rPr>
              <a:t>Two-Challenge Rule cont.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04913" y="2190750"/>
            <a:ext cx="6734175" cy="35433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en-US" dirty="0" smtClean="0"/>
              <a:t>Empower any team member to </a:t>
            </a:r>
            <a:r>
              <a:rPr lang="en-US" dirty="0" smtClean="0">
                <a:solidFill>
                  <a:schemeClr val="accent2"/>
                </a:solidFill>
              </a:rPr>
              <a:t>“</a:t>
            </a:r>
            <a:r>
              <a:rPr lang="en-US" dirty="0" smtClean="0">
                <a:solidFill>
                  <a:srgbClr val="E1393E"/>
                </a:solidFill>
              </a:rPr>
              <a:t>stop the line</a:t>
            </a:r>
            <a:r>
              <a:rPr lang="en-US" dirty="0" smtClean="0">
                <a:solidFill>
                  <a:schemeClr val="accent2"/>
                </a:solidFill>
              </a:rPr>
              <a:t>”</a:t>
            </a:r>
            <a:r>
              <a:rPr lang="en-US" dirty="0" smtClean="0"/>
              <a:t> if he or she senses or discovers a breach of safety.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endParaRPr lang="en-US" dirty="0" smtClean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en-US" dirty="0" smtClean="0"/>
              <a:t>This is an action never to be taken lightly, but it requires immediate cessation of the process and resolution of the safety issue.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rgbClr val="542200"/>
                </a:solidFill>
              </a:rPr>
              <a:t> </a:t>
            </a:r>
            <a:fld id="{49BAC992-7B74-4F24-AD39-B3763F322274}" type="slidenum">
              <a:rPr lang="en-US" altLang="en-US" sz="100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r>
              <a:rPr lang="en-US" altLang="en-US" sz="1000">
                <a:solidFill>
                  <a:srgbClr val="542200"/>
                </a:solidFill>
              </a:rPr>
              <a:t>  </a:t>
            </a:r>
          </a:p>
        </p:txBody>
      </p:sp>
      <p:sp>
        <p:nvSpPr>
          <p:cNvPr id="21508" name="Rectangle 115"/>
          <p:cNvSpPr>
            <a:spLocks noGrp="1" noChangeArrowheads="1"/>
          </p:cNvSpPr>
          <p:nvPr>
            <p:ph type="title"/>
          </p:nvPr>
        </p:nvSpPr>
        <p:spPr>
          <a:xfrm>
            <a:off x="701675" y="833438"/>
            <a:ext cx="7739063" cy="9144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ヒラギノ角ゴ Pro W3" pitchFamily="127" charset="-128"/>
              </a:rPr>
              <a:t>Please Use CUS Words</a:t>
            </a:r>
            <a:br>
              <a:rPr lang="en-US" altLang="en-US" smtClean="0">
                <a:ea typeface="ヒラギノ角ゴ Pro W3" pitchFamily="127" charset="-128"/>
              </a:rPr>
            </a:br>
            <a:r>
              <a:rPr lang="en-US" altLang="en-US" sz="2400" smtClean="0">
                <a:ea typeface="ヒラギノ角ゴ Pro W3" pitchFamily="127" charset="-128"/>
              </a:rPr>
              <a:t>but </a:t>
            </a:r>
            <a:r>
              <a:rPr lang="en-US" altLang="en-US" sz="2400" i="1" smtClean="0">
                <a:solidFill>
                  <a:srgbClr val="E1393E"/>
                </a:solidFill>
                <a:ea typeface="ヒラギノ角ゴ Pro W3" pitchFamily="127" charset="-128"/>
              </a:rPr>
              <a:t>only</a:t>
            </a:r>
            <a:r>
              <a:rPr lang="en-US" altLang="en-US" sz="2400" smtClean="0">
                <a:ea typeface="ヒラギノ角ゴ Pro W3" pitchFamily="127" charset="-128"/>
              </a:rPr>
              <a:t> when appropriate!</a:t>
            </a:r>
          </a:p>
        </p:txBody>
      </p:sp>
      <p:pic>
        <p:nvPicPr>
          <p:cNvPr id="21509" name="Picture 119" descr="c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1857375"/>
            <a:ext cx="6608763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875" y="798287"/>
            <a:ext cx="992894" cy="97971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</a:t>
            </a:r>
            <a:endParaRPr lang="en-US" dirty="0"/>
          </a:p>
        </p:txBody>
      </p:sp>
      <p:pic>
        <p:nvPicPr>
          <p:cNvPr id="4" name="Tool-CUS.LandD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1863" y="2020888"/>
            <a:ext cx="5197475" cy="3543300"/>
          </a:xfrm>
        </p:spPr>
      </p:pic>
    </p:spTree>
    <p:extLst>
      <p:ext uri="{BB962C8B-B14F-4D97-AF65-F5344CB8AC3E}">
        <p14:creationId xmlns:p14="http://schemas.microsoft.com/office/powerpoint/2010/main" val="76209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rgbClr val="542200"/>
                </a:solidFill>
              </a:rPr>
              <a:t> </a:t>
            </a:r>
            <a:fld id="{9B01F0CE-9D24-410D-954A-F9DCBF33DE83}" type="slidenum">
              <a:rPr lang="en-US" altLang="en-US" sz="100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r>
              <a:rPr lang="en-US" altLang="en-US" sz="1000">
                <a:solidFill>
                  <a:srgbClr val="542200"/>
                </a:solidFill>
              </a:rPr>
              <a:t>  </a:t>
            </a: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smtClean="0">
                <a:ea typeface="ヒラギノ角ゴ Pro W3" pitchFamily="127" charset="-128"/>
              </a:rPr>
              <a:t>Conflict Resolution</a:t>
            </a:r>
            <a:br>
              <a:rPr lang="en-US" altLang="en-US" sz="3200" smtClean="0">
                <a:ea typeface="ヒラギノ角ゴ Pro W3" pitchFamily="127" charset="-128"/>
              </a:rPr>
            </a:br>
            <a:r>
              <a:rPr lang="en-US" altLang="en-US" sz="2800" smtClean="0">
                <a:ea typeface="ヒラギノ角ゴ Pro W3" pitchFamily="127" charset="-128"/>
              </a:rPr>
              <a:t>DESC Script</a:t>
            </a:r>
            <a:r>
              <a:rPr lang="en-US" altLang="en-US" sz="3200" smtClean="0">
                <a:ea typeface="ヒラギノ角ゴ Pro W3" pitchFamily="127" charset="-128"/>
              </a:rPr>
              <a:t> 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2103438"/>
            <a:ext cx="6908800" cy="4297362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b="1" smtClean="0">
                <a:ea typeface="ヒラギノ角ゴ Pro W3" pitchFamily="127" charset="-128"/>
              </a:rPr>
              <a:t>A constructive approach for </a:t>
            </a:r>
            <a:br>
              <a:rPr lang="en-US" altLang="en-US" b="1" smtClean="0">
                <a:ea typeface="ヒラギノ角ゴ Pro W3" pitchFamily="127" charset="-128"/>
              </a:rPr>
            </a:br>
            <a:r>
              <a:rPr lang="en-US" altLang="en-US" b="1" smtClean="0">
                <a:ea typeface="ヒラギノ角ゴ Pro W3" pitchFamily="127" charset="-128"/>
              </a:rPr>
              <a:t>managing and resolving conflict</a:t>
            </a:r>
          </a:p>
          <a:p>
            <a:pPr marL="287338" lvl="1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3200" smtClean="0">
                <a:solidFill>
                  <a:srgbClr val="E1393E"/>
                </a:solidFill>
                <a:ea typeface="ヒラギノ角ゴ Pro W3" pitchFamily="127" charset="-128"/>
              </a:rPr>
              <a:t>D</a:t>
            </a:r>
            <a:r>
              <a:rPr lang="en-US" altLang="en-US" sz="2000" smtClean="0">
                <a:ea typeface="ヒラギノ角ゴ Pro W3" pitchFamily="127" charset="-128"/>
                <a:cs typeface="Arial" pitchFamily="34" charset="0"/>
              </a:rPr>
              <a:t>—</a:t>
            </a:r>
            <a:r>
              <a:rPr lang="en-US" altLang="en-US" sz="2000" b="1" smtClean="0">
                <a:ea typeface="ヒラギノ角ゴ Pro W3" pitchFamily="127" charset="-128"/>
              </a:rPr>
              <a:t>Describe </a:t>
            </a:r>
            <a:r>
              <a:rPr lang="en-US" altLang="en-US" sz="2000" smtClean="0">
                <a:ea typeface="ヒラギノ角ゴ Pro W3" pitchFamily="127" charset="-128"/>
              </a:rPr>
              <a:t>the specific situation </a:t>
            </a:r>
          </a:p>
          <a:p>
            <a:pPr marL="287338" lvl="1" indent="0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altLang="en-US" sz="3200" smtClean="0">
                <a:solidFill>
                  <a:srgbClr val="E1393E"/>
                </a:solidFill>
                <a:ea typeface="ヒラギノ角ゴ Pro W3" pitchFamily="127" charset="-128"/>
              </a:rPr>
              <a:t>E</a:t>
            </a:r>
            <a:r>
              <a:rPr lang="en-US" altLang="en-US" sz="2000" smtClean="0">
                <a:ea typeface="ヒラギノ角ゴ Pro W3" pitchFamily="127" charset="-128"/>
                <a:cs typeface="Arial" pitchFamily="34" charset="0"/>
              </a:rPr>
              <a:t>—</a:t>
            </a:r>
            <a:r>
              <a:rPr lang="en-US" altLang="en-US" sz="2000" b="1" smtClean="0">
                <a:ea typeface="ヒラギノ角ゴ Pro W3" pitchFamily="127" charset="-128"/>
              </a:rPr>
              <a:t>Express </a:t>
            </a:r>
            <a:r>
              <a:rPr lang="en-US" altLang="en-US" sz="2000" smtClean="0">
                <a:ea typeface="ヒラギノ角ゴ Pro W3" pitchFamily="127" charset="-128"/>
              </a:rPr>
              <a:t>your concerns about the action</a:t>
            </a:r>
          </a:p>
          <a:p>
            <a:pPr marL="287338" lvl="1" indent="0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altLang="en-US" sz="3200" smtClean="0">
                <a:solidFill>
                  <a:srgbClr val="E1393E"/>
                </a:solidFill>
                <a:ea typeface="ヒラギノ角ゴ Pro W3" pitchFamily="127" charset="-128"/>
              </a:rPr>
              <a:t>S</a:t>
            </a:r>
            <a:r>
              <a:rPr lang="en-US" altLang="en-US" sz="2000" smtClean="0">
                <a:ea typeface="ヒラギノ角ゴ Pro W3" pitchFamily="127" charset="-128"/>
                <a:cs typeface="Arial" pitchFamily="34" charset="0"/>
              </a:rPr>
              <a:t>—</a:t>
            </a:r>
            <a:r>
              <a:rPr lang="en-US" altLang="en-US" sz="2000" b="1" smtClean="0">
                <a:ea typeface="ヒラギノ角ゴ Pro W3" pitchFamily="127" charset="-128"/>
              </a:rPr>
              <a:t>Suggest </a:t>
            </a:r>
            <a:r>
              <a:rPr lang="en-US" altLang="en-US" sz="2000" smtClean="0">
                <a:ea typeface="ヒラギノ角ゴ Pro W3" pitchFamily="127" charset="-128"/>
              </a:rPr>
              <a:t>other alternatives</a:t>
            </a:r>
          </a:p>
          <a:p>
            <a:pPr marL="287338" lvl="1" indent="0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altLang="en-US" sz="3200" smtClean="0">
                <a:solidFill>
                  <a:srgbClr val="E1393E"/>
                </a:solidFill>
                <a:ea typeface="ヒラギノ角ゴ Pro W3" pitchFamily="127" charset="-128"/>
              </a:rPr>
              <a:t>C</a:t>
            </a:r>
            <a:r>
              <a:rPr lang="en-US" altLang="en-US" sz="2000" smtClean="0">
                <a:ea typeface="ヒラギノ角ゴ Pro W3" pitchFamily="127" charset="-128"/>
                <a:cs typeface="Arial" pitchFamily="34" charset="0"/>
              </a:rPr>
              <a:t>—</a:t>
            </a:r>
            <a:r>
              <a:rPr lang="en-US" altLang="en-US" sz="2000" b="1" smtClean="0">
                <a:ea typeface="ヒラギノ角ゴ Pro W3" pitchFamily="127" charset="-128"/>
              </a:rPr>
              <a:t>Consequences</a:t>
            </a:r>
            <a:r>
              <a:rPr lang="en-US" altLang="en-US" sz="2000" smtClean="0">
                <a:ea typeface="ヒラギノ角ゴ Pro W3" pitchFamily="127" charset="-128"/>
              </a:rPr>
              <a:t> should be stated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smtClean="0">
              <a:ea typeface="ヒラギノ角ゴ Pro W3" pitchFamily="127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875" y="798287"/>
            <a:ext cx="992894" cy="97971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4A82E43E-FAA7-414D-B69B-D5CCD9C8A582}" type="slidenum">
              <a:rPr lang="en-US" altLang="en-US" sz="1000" smtClean="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r>
              <a:rPr lang="en-US" altLang="en-US" sz="1000" smtClean="0">
                <a:solidFill>
                  <a:srgbClr val="542200"/>
                </a:solidFill>
              </a:rPr>
              <a:t>  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299075" y="2387600"/>
            <a:ext cx="3473450" cy="3929063"/>
          </a:xfrm>
        </p:spPr>
        <p:txBody>
          <a:bodyPr/>
          <a:lstStyle/>
          <a:p>
            <a:pPr eaLnBrk="1" hangingPunct="1"/>
            <a:r>
              <a:rPr lang="en-US" altLang="en-US" sz="2000" smtClean="0">
                <a:ea typeface="ヒラギノ角ゴ Pro W3" pitchFamily="127" charset="-128"/>
              </a:rPr>
              <a:t>Have timely discussion</a:t>
            </a:r>
          </a:p>
          <a:p>
            <a:pPr eaLnBrk="1" hangingPunct="1"/>
            <a:r>
              <a:rPr lang="en-US" altLang="en-US" sz="2000" smtClean="0">
                <a:ea typeface="ヒラギノ角ゴ Pro W3" pitchFamily="127" charset="-128"/>
              </a:rPr>
              <a:t>Work on win-win</a:t>
            </a:r>
          </a:p>
          <a:p>
            <a:pPr eaLnBrk="1" hangingPunct="1"/>
            <a:r>
              <a:rPr lang="en-US" altLang="en-US" sz="2000" smtClean="0">
                <a:ea typeface="ヒラギノ角ゴ Pro W3" pitchFamily="127" charset="-128"/>
              </a:rPr>
              <a:t>Frame problem in terms of your own experience</a:t>
            </a:r>
          </a:p>
          <a:p>
            <a:pPr eaLnBrk="1" hangingPunct="1"/>
            <a:r>
              <a:rPr lang="en-US" altLang="en-US" sz="2000" smtClean="0">
                <a:ea typeface="ヒラギノ角ゴ Pro W3" pitchFamily="127" charset="-128"/>
              </a:rPr>
              <a:t>Choose a private location</a:t>
            </a:r>
          </a:p>
          <a:p>
            <a:pPr eaLnBrk="1" hangingPunct="1"/>
            <a:r>
              <a:rPr lang="en-US" altLang="en-US" sz="2000" smtClean="0">
                <a:ea typeface="ヒラギノ角ゴ Pro W3" pitchFamily="127" charset="-128"/>
              </a:rPr>
              <a:t>Use “I” statements; avoid blaming statements</a:t>
            </a:r>
          </a:p>
          <a:p>
            <a:pPr eaLnBrk="1" hangingPunct="1"/>
            <a:r>
              <a:rPr lang="en-US" altLang="en-US" sz="2000" smtClean="0">
                <a:ea typeface="ヒラギノ角ゴ Pro W3" pitchFamily="127" charset="-128"/>
              </a:rPr>
              <a:t>Critique is not criticism</a:t>
            </a:r>
          </a:p>
          <a:p>
            <a:pPr eaLnBrk="1" hangingPunct="1"/>
            <a:r>
              <a:rPr lang="en-US" altLang="en-US" sz="2000" smtClean="0">
                <a:ea typeface="ヒラギノ角ゴ Pro W3" pitchFamily="127" charset="-128"/>
              </a:rPr>
              <a:t>Focus on what is right, not who is right</a:t>
            </a:r>
          </a:p>
        </p:txBody>
      </p:sp>
      <p:sp>
        <p:nvSpPr>
          <p:cNvPr id="2560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ea typeface="ヒラギノ角ゴ Pro W3" pitchFamily="127" charset="-128"/>
              </a:rPr>
              <a:t>DESC-It</a:t>
            </a:r>
          </a:p>
        </p:txBody>
      </p:sp>
      <p:pic>
        <p:nvPicPr>
          <p:cNvPr id="25605" name="Picture 6" descr="desc_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" b="4210"/>
          <a:stretch>
            <a:fillRect/>
          </a:stretch>
        </p:blipFill>
        <p:spPr bwMode="auto">
          <a:xfrm>
            <a:off x="1362075" y="1876425"/>
            <a:ext cx="3881438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7"/>
          <p:cNvSpPr txBox="1">
            <a:spLocks noChangeArrowheads="1"/>
          </p:cNvSpPr>
          <p:nvPr/>
        </p:nvSpPr>
        <p:spPr bwMode="auto">
          <a:xfrm>
            <a:off x="5454650" y="1728788"/>
            <a:ext cx="35115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E1393E"/>
                </a:solidFill>
              </a:rPr>
              <a:t>Let’s “DESC-It!”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rgbClr val="542200"/>
                </a:solidFill>
              </a:rPr>
              <a:t> </a:t>
            </a:r>
            <a:fld id="{B135D1E3-3B5B-4C43-97B7-572DD6943B55}" type="slidenum">
              <a:rPr lang="en-US" altLang="en-US" sz="100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r>
              <a:rPr lang="en-US" altLang="en-US" sz="1000">
                <a:solidFill>
                  <a:srgbClr val="542200"/>
                </a:solidFill>
              </a:rPr>
              <a:t>  </a:t>
            </a:r>
          </a:p>
        </p:txBody>
      </p:sp>
      <p:pic>
        <p:nvPicPr>
          <p:cNvPr id="23555" name="Picture 9" descr="conflict_resolution_circ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1965325"/>
            <a:ext cx="2689225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738188" y="631825"/>
            <a:ext cx="7739062" cy="914400"/>
          </a:xfrm>
        </p:spPr>
        <p:txBody>
          <a:bodyPr/>
          <a:lstStyle/>
          <a:p>
            <a:pPr eaLnBrk="1" hangingPunct="1"/>
            <a:r>
              <a:rPr lang="en-US" altLang="en-US" sz="3200" smtClean="0">
                <a:ea typeface="ヒラギノ角ゴ Pro W3" pitchFamily="127" charset="-128"/>
              </a:rPr>
              <a:t>Conflict in Teams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3843338"/>
            <a:ext cx="4114800" cy="2468562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endParaRPr lang="en-US" altLang="en-US" sz="2000" smtClean="0">
              <a:ea typeface="ヒラギノ角ゴ Pro W3" pitchFamily="127" charset="-128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2000" smtClean="0">
                <a:ea typeface="ヒラギノ角ゴ Pro W3" pitchFamily="127" charset="-128"/>
              </a:rPr>
              <a:t>Informational Conflict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2000" smtClean="0">
                <a:ea typeface="ヒラギノ角ゴ Pro W3" pitchFamily="127" charset="-128"/>
              </a:rPr>
              <a:t>(We have different information!)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endParaRPr lang="en-US" altLang="en-US" sz="2000" smtClean="0">
              <a:ea typeface="ヒラギノ角ゴ Pro W3" pitchFamily="127" charset="-128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endParaRPr lang="en-US" altLang="en-US" sz="2000" smtClean="0">
              <a:ea typeface="ヒラギノ角ゴ Pro W3" pitchFamily="127" charset="-128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endParaRPr lang="en-US" altLang="en-US" sz="2000" smtClean="0">
              <a:ea typeface="ヒラギノ角ゴ Pro W3" pitchFamily="127" charset="-128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2000" smtClean="0">
                <a:ea typeface="ヒラギノ角ゴ Pro W3" pitchFamily="127" charset="-128"/>
              </a:rPr>
              <a:t>Two-Challenge Rule</a:t>
            </a:r>
          </a:p>
        </p:txBody>
      </p:sp>
      <p:sp>
        <p:nvSpPr>
          <p:cNvPr id="2355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52988" y="2776538"/>
            <a:ext cx="4137025" cy="32734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endParaRPr lang="en-US" altLang="en-US" sz="2000" smtClean="0">
              <a:ea typeface="ヒラギノ角ゴ Pro W3" pitchFamily="127" charset="-128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endParaRPr lang="en-US" altLang="en-US" sz="2000" smtClean="0">
              <a:ea typeface="ヒラギノ角ゴ Pro W3" pitchFamily="127" charset="-128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endParaRPr lang="en-US" altLang="en-US" sz="2000" smtClean="0">
              <a:ea typeface="ヒラギノ角ゴ Pro W3" pitchFamily="127" charset="-128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endParaRPr lang="en-US" altLang="en-US" sz="2000" smtClean="0">
              <a:ea typeface="ヒラギノ角ゴ Pro W3" pitchFamily="127" charset="-128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2000" smtClean="0">
                <a:ea typeface="ヒラギノ角ゴ Pro W3" pitchFamily="127" charset="-128"/>
              </a:rPr>
              <a:t>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2000" smtClean="0">
                <a:ea typeface="ヒラギノ角ゴ Pro W3" pitchFamily="127" charset="-128"/>
              </a:rPr>
              <a:t>Interpersonal Conflict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2000" smtClean="0">
                <a:ea typeface="ヒラギノ角ゴ Pro W3" pitchFamily="127" charset="-128"/>
              </a:rPr>
              <a:t>(Hostile and harassing behavior)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endParaRPr lang="en-US" altLang="en-US" sz="2000" smtClean="0">
              <a:ea typeface="ヒラギノ角ゴ Pro W3" pitchFamily="127" charset="-128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endParaRPr lang="en-US" altLang="en-US" sz="2000" smtClean="0">
              <a:ea typeface="ヒラギノ角ゴ Pro W3" pitchFamily="127" charset="-128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endParaRPr lang="en-US" altLang="en-US" sz="2000" smtClean="0">
              <a:ea typeface="ヒラギノ角ゴ Pro W3" pitchFamily="127" charset="-128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2000" smtClean="0">
                <a:ea typeface="ヒラギノ角ゴ Pro W3" pitchFamily="127" charset="-128"/>
              </a:rPr>
              <a:t>DESC Script</a:t>
            </a:r>
          </a:p>
        </p:txBody>
      </p:sp>
      <p:sp>
        <p:nvSpPr>
          <p:cNvPr id="23559" name="Line 5" descr="alt=&quot;&quot;"/>
          <p:cNvSpPr>
            <a:spLocks noChangeShapeType="1"/>
          </p:cNvSpPr>
          <p:nvPr/>
        </p:nvSpPr>
        <p:spPr bwMode="auto">
          <a:xfrm>
            <a:off x="2971800" y="4867275"/>
            <a:ext cx="0" cy="542925"/>
          </a:xfrm>
          <a:prstGeom prst="line">
            <a:avLst/>
          </a:prstGeom>
          <a:noFill/>
          <a:ln w="127000">
            <a:solidFill>
              <a:srgbClr val="E1393E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560" name="Line 6" descr="alt=&quot;&quot;"/>
          <p:cNvSpPr>
            <a:spLocks noChangeShapeType="1"/>
          </p:cNvSpPr>
          <p:nvPr/>
        </p:nvSpPr>
        <p:spPr bwMode="auto">
          <a:xfrm flipH="1">
            <a:off x="6457950" y="4867275"/>
            <a:ext cx="457200" cy="592138"/>
          </a:xfrm>
          <a:prstGeom prst="line">
            <a:avLst/>
          </a:prstGeom>
          <a:noFill/>
          <a:ln w="127000">
            <a:solidFill>
              <a:srgbClr val="E1393E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23561" name="Group 15" descr="Informational Conflict Image"/>
          <p:cNvGrpSpPr>
            <a:grpSpLocks/>
          </p:cNvGrpSpPr>
          <p:nvPr/>
        </p:nvGrpSpPr>
        <p:grpSpPr bwMode="auto">
          <a:xfrm>
            <a:off x="1622425" y="1541463"/>
            <a:ext cx="2697163" cy="2503487"/>
            <a:chOff x="687" y="944"/>
            <a:chExt cx="1699" cy="1577"/>
          </a:xfrm>
        </p:grpSpPr>
        <p:pic>
          <p:nvPicPr>
            <p:cNvPr id="23563" name="Picture 10" descr="cognative_conflict_circ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" y="1232"/>
              <a:ext cx="1699" cy="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4" name="AutoShape 11"/>
            <p:cNvSpPr>
              <a:spLocks noChangeArrowheads="1"/>
            </p:cNvSpPr>
            <p:nvPr/>
          </p:nvSpPr>
          <p:spPr bwMode="auto">
            <a:xfrm>
              <a:off x="1905" y="987"/>
              <a:ext cx="379" cy="288"/>
            </a:xfrm>
            <a:prstGeom prst="wedgeRectCallout">
              <a:avLst>
                <a:gd name="adj1" fmla="val -45250"/>
                <a:gd name="adj2" fmla="val 88889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23565" name="AutoShape 12"/>
            <p:cNvSpPr>
              <a:spLocks noChangeArrowheads="1"/>
            </p:cNvSpPr>
            <p:nvPr/>
          </p:nvSpPr>
          <p:spPr bwMode="auto">
            <a:xfrm>
              <a:off x="1035" y="944"/>
              <a:ext cx="379" cy="288"/>
            </a:xfrm>
            <a:prstGeom prst="wedgeRectCallout">
              <a:avLst>
                <a:gd name="adj1" fmla="val 25199"/>
                <a:gd name="adj2" fmla="val 8923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23566" name="Rectangle 13"/>
            <p:cNvSpPr>
              <a:spLocks noChangeArrowheads="1"/>
            </p:cNvSpPr>
            <p:nvPr/>
          </p:nvSpPr>
          <p:spPr bwMode="auto">
            <a:xfrm>
              <a:off x="1131" y="1013"/>
              <a:ext cx="144" cy="13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3567" name="Oval 14"/>
            <p:cNvSpPr>
              <a:spLocks noChangeArrowheads="1"/>
            </p:cNvSpPr>
            <p:nvPr/>
          </p:nvSpPr>
          <p:spPr bwMode="auto">
            <a:xfrm>
              <a:off x="2006" y="1051"/>
              <a:ext cx="181" cy="160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ヒラギノ角ゴ Pro W3" pitchFamily="127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3562" name="Line 5" descr="alt=&quot;&quot;"/>
          <p:cNvSpPr>
            <a:spLocks noChangeShapeType="1"/>
          </p:cNvSpPr>
          <p:nvPr/>
        </p:nvSpPr>
        <p:spPr bwMode="auto">
          <a:xfrm>
            <a:off x="4152900" y="4867275"/>
            <a:ext cx="511175" cy="592138"/>
          </a:xfrm>
          <a:prstGeom prst="line">
            <a:avLst/>
          </a:prstGeom>
          <a:noFill/>
          <a:ln w="127000">
            <a:solidFill>
              <a:srgbClr val="E1393E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rgbClr val="542200"/>
                </a:solidFill>
              </a:rPr>
              <a:t> </a:t>
            </a:r>
            <a:fld id="{EBE87FCC-2B10-436D-97FD-9E2C6403D534}" type="slidenum">
              <a:rPr lang="en-US" altLang="en-US" sz="100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r>
              <a:rPr lang="en-US" altLang="en-US" sz="1000">
                <a:solidFill>
                  <a:srgbClr val="542200"/>
                </a:solidFill>
              </a:rPr>
              <a:t>  </a:t>
            </a:r>
          </a:p>
        </p:txBody>
      </p:sp>
      <p:sp>
        <p:nvSpPr>
          <p:cNvPr id="614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ea typeface="ヒラギノ角ゴ Pro W3" pitchFamily="127" charset="-128"/>
              </a:rPr>
              <a:t>Objectives</a:t>
            </a:r>
          </a:p>
        </p:txBody>
      </p:sp>
      <p:sp>
        <p:nvSpPr>
          <p:cNvPr id="4100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371600" y="1862138"/>
            <a:ext cx="7391400" cy="4530725"/>
          </a:xfrm>
        </p:spPr>
        <p:txBody>
          <a:bodyPr/>
          <a:lstStyle/>
          <a:p>
            <a:pPr marL="342900" lvl="1" indent="-342900" eaLnBrk="1" hangingPunct="1">
              <a:buClr>
                <a:schemeClr val="folHlink"/>
              </a:buClr>
              <a:buSzPct val="90000"/>
              <a:defRPr/>
            </a:pPr>
            <a:r>
              <a:rPr lang="en-US" dirty="0" smtClean="0">
                <a:ea typeface="+mn-ea"/>
                <a:cs typeface="+mn-cs"/>
              </a:rPr>
              <a:t>Describe </a:t>
            </a:r>
            <a:r>
              <a:rPr lang="en-US" dirty="0">
                <a:ea typeface="+mn-ea"/>
                <a:cs typeface="+mn-cs"/>
              </a:rPr>
              <a:t>how mutual support affects team processes and </a:t>
            </a:r>
            <a:r>
              <a:rPr lang="en-US" dirty="0" smtClean="0">
                <a:ea typeface="+mn-ea"/>
                <a:cs typeface="+mn-cs"/>
              </a:rPr>
              <a:t>outcomes</a:t>
            </a:r>
            <a:endParaRPr lang="en-US" dirty="0">
              <a:ea typeface="+mn-ea"/>
              <a:cs typeface="+mn-cs"/>
            </a:endParaRPr>
          </a:p>
          <a:p>
            <a:pPr marL="342900" lvl="1" indent="-342900" eaLnBrk="1" hangingPunct="1">
              <a:buClr>
                <a:schemeClr val="folHlink"/>
              </a:buClr>
              <a:buSzPct val="90000"/>
              <a:defRPr/>
            </a:pPr>
            <a:r>
              <a:rPr lang="en-US" dirty="0">
                <a:ea typeface="+mn-ea"/>
                <a:cs typeface="+mn-cs"/>
              </a:rPr>
              <a:t>Discuss specific strategies to foster mutual support (e.g., task assistance, feedback</a:t>
            </a:r>
            <a:r>
              <a:rPr lang="en-US" dirty="0" smtClean="0">
                <a:ea typeface="+mn-ea"/>
                <a:cs typeface="+mn-cs"/>
              </a:rPr>
              <a:t>)</a:t>
            </a:r>
            <a:endParaRPr lang="en-US" dirty="0">
              <a:ea typeface="+mn-ea"/>
              <a:cs typeface="+mn-cs"/>
            </a:endParaRPr>
          </a:p>
          <a:p>
            <a:pPr marL="342900" lvl="1" indent="-342900" eaLnBrk="1" hangingPunct="1">
              <a:buClr>
                <a:schemeClr val="folHlink"/>
              </a:buClr>
              <a:buSzPct val="90000"/>
              <a:defRPr/>
            </a:pPr>
            <a:r>
              <a:rPr lang="en-US" dirty="0">
                <a:ea typeface="+mn-ea"/>
                <a:cs typeface="+mn-cs"/>
              </a:rPr>
              <a:t>Identify specific tools to facilitate mutual </a:t>
            </a:r>
            <a:r>
              <a:rPr lang="en-US" dirty="0" smtClean="0">
                <a:ea typeface="+mn-ea"/>
                <a:cs typeface="+mn-cs"/>
              </a:rPr>
              <a:t>support </a:t>
            </a:r>
            <a:endParaRPr lang="en-US" dirty="0">
              <a:ea typeface="+mn-ea"/>
              <a:cs typeface="+mn-cs"/>
            </a:endParaRPr>
          </a:p>
          <a:p>
            <a:pPr marL="342900" lvl="1" indent="-342900" eaLnBrk="1" hangingPunct="1">
              <a:buClr>
                <a:schemeClr val="folHlink"/>
              </a:buClr>
              <a:buSzPct val="90000"/>
              <a:defRPr/>
            </a:pPr>
            <a:r>
              <a:rPr lang="en-US" dirty="0">
                <a:ea typeface="+mn-ea"/>
                <a:cs typeface="+mn-cs"/>
              </a:rPr>
              <a:t>Describe c</a:t>
            </a:r>
            <a:r>
              <a:rPr lang="en-US" altLang="ja-JP" dirty="0">
                <a:ea typeface="+mn-ea"/>
                <a:cs typeface="+mn-cs"/>
              </a:rPr>
              <a:t>onflict resolution </a:t>
            </a:r>
            <a:r>
              <a:rPr lang="en-US" altLang="ja-JP" dirty="0" smtClean="0">
                <a:ea typeface="+mn-ea"/>
                <a:cs typeface="+mn-cs"/>
              </a:rPr>
              <a:t>strategies</a:t>
            </a:r>
            <a:endParaRPr lang="en-US" altLang="ja-JP" dirty="0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rgbClr val="542200"/>
                </a:solidFill>
              </a:rPr>
              <a:t> </a:t>
            </a:r>
            <a:fld id="{588D48F6-6990-4BE6-A7E8-74BC4AAC0F54}" type="slidenum">
              <a:rPr lang="en-US" altLang="en-US" sz="100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r>
              <a:rPr lang="en-US" altLang="en-US" sz="1000">
                <a:solidFill>
                  <a:srgbClr val="542200"/>
                </a:solidFill>
              </a:rPr>
              <a:t>  </a:t>
            </a: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896938" y="630238"/>
            <a:ext cx="7543800" cy="1143000"/>
          </a:xfrm>
        </p:spPr>
        <p:txBody>
          <a:bodyPr/>
          <a:lstStyle/>
          <a:p>
            <a:pPr eaLnBrk="1" hangingPunct="1"/>
            <a:r>
              <a:rPr lang="en-US" altLang="en-US" sz="3200" smtClean="0">
                <a:ea typeface="ヒラギノ角ゴ Pro W3" pitchFamily="127" charset="-128"/>
              </a:rPr>
              <a:t>Tools &amp; Strategies Summary</a:t>
            </a:r>
          </a:p>
        </p:txBody>
      </p:sp>
      <p:sp>
        <p:nvSpPr>
          <p:cNvPr id="901123" name="Rectangle 3"/>
          <p:cNvSpPr>
            <a:spLocks noChangeArrowheads="1"/>
          </p:cNvSpPr>
          <p:nvPr/>
        </p:nvSpPr>
        <p:spPr bwMode="auto">
          <a:xfrm>
            <a:off x="3352800" y="1600200"/>
            <a:ext cx="2895600" cy="5257800"/>
          </a:xfrm>
          <a:prstGeom prst="rect">
            <a:avLst/>
          </a:prstGeom>
          <a:solidFill>
            <a:srgbClr val="F5EE8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82880"/>
          <a:lstStyle/>
          <a:p>
            <a:pPr algn="ctr">
              <a:lnSpc>
                <a:spcPct val="90000"/>
              </a:lnSpc>
              <a:spcBef>
                <a:spcPct val="25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  <a:defRPr/>
            </a:pPr>
            <a:r>
              <a:rPr lang="en-US" sz="2000" b="1" dirty="0"/>
              <a:t>TOOLS and STRATEGIES</a:t>
            </a:r>
          </a:p>
          <a:p>
            <a:pPr lvl="1" indent="-228600">
              <a:lnSpc>
                <a:spcPct val="90000"/>
              </a:lnSpc>
              <a:spcBef>
                <a:spcPts val="300"/>
              </a:spcBef>
              <a:buClr>
                <a:schemeClr val="folHlink"/>
              </a:buClr>
              <a:buSzPct val="90000"/>
              <a:buFont typeface="Wingdings" pitchFamily="2" charset="2"/>
              <a:buNone/>
              <a:defRPr/>
            </a:pPr>
            <a:r>
              <a:rPr lang="en-US" sz="1600" dirty="0"/>
              <a:t>Communication</a:t>
            </a:r>
          </a:p>
          <a:p>
            <a:pPr marL="685800" lvl="1" indent="-228600">
              <a:lnSpc>
                <a:spcPct val="90000"/>
              </a:lnSpc>
              <a:spcBef>
                <a:spcPts val="300"/>
              </a:spcBef>
              <a:buSzPct val="90000"/>
              <a:buFont typeface="Arial" pitchFamily="34" charset="0"/>
              <a:buChar char="•"/>
              <a:defRPr/>
            </a:pPr>
            <a:r>
              <a:rPr lang="en-US" sz="1400" dirty="0"/>
              <a:t>SBAR</a:t>
            </a:r>
          </a:p>
          <a:p>
            <a:pPr marL="685800" lvl="1" indent="-228600">
              <a:lnSpc>
                <a:spcPct val="90000"/>
              </a:lnSpc>
              <a:spcBef>
                <a:spcPts val="300"/>
              </a:spcBef>
              <a:buSzPct val="90000"/>
              <a:buFont typeface="Arial" pitchFamily="34" charset="0"/>
              <a:buChar char="•"/>
              <a:defRPr/>
            </a:pPr>
            <a:r>
              <a:rPr lang="en-US" sz="1400" dirty="0"/>
              <a:t>Call-Out</a:t>
            </a:r>
          </a:p>
          <a:p>
            <a:pPr marL="685800" lvl="1" indent="-228600">
              <a:lnSpc>
                <a:spcPct val="90000"/>
              </a:lnSpc>
              <a:spcBef>
                <a:spcPts val="300"/>
              </a:spcBef>
              <a:buSzPct val="90000"/>
              <a:buFont typeface="Arial" pitchFamily="34" charset="0"/>
              <a:buChar char="•"/>
              <a:defRPr/>
            </a:pPr>
            <a:r>
              <a:rPr lang="en-US" sz="1400" dirty="0"/>
              <a:t>Check-Back</a:t>
            </a:r>
          </a:p>
          <a:p>
            <a:pPr marL="685800" lvl="1" indent="-228600">
              <a:lnSpc>
                <a:spcPct val="90000"/>
              </a:lnSpc>
              <a:spcBef>
                <a:spcPts val="300"/>
              </a:spcBef>
              <a:buSzPct val="90000"/>
              <a:buFont typeface="Arial" pitchFamily="34" charset="0"/>
              <a:buChar char="•"/>
              <a:defRPr/>
            </a:pPr>
            <a:r>
              <a:rPr lang="en-US" sz="1400" dirty="0"/>
              <a:t>Handoff</a:t>
            </a:r>
          </a:p>
          <a:p>
            <a:pPr lvl="1" indent="-228600">
              <a:lnSpc>
                <a:spcPct val="90000"/>
              </a:lnSpc>
              <a:spcBef>
                <a:spcPts val="300"/>
              </a:spcBef>
              <a:buSzPct val="90000"/>
              <a:defRPr/>
            </a:pPr>
            <a:r>
              <a:rPr lang="en-US" sz="1600" dirty="0"/>
              <a:t>Leading Teams</a:t>
            </a:r>
          </a:p>
          <a:p>
            <a:pPr marL="685800" lvl="1" indent="-228600">
              <a:lnSpc>
                <a:spcPct val="90000"/>
              </a:lnSpc>
              <a:spcBef>
                <a:spcPts val="300"/>
              </a:spcBef>
              <a:buSzPct val="90000"/>
              <a:buFont typeface="Arial" pitchFamily="34" charset="0"/>
              <a:buChar char="•"/>
              <a:defRPr/>
            </a:pPr>
            <a:r>
              <a:rPr lang="en-US" sz="1400" dirty="0"/>
              <a:t>Brief</a:t>
            </a:r>
          </a:p>
          <a:p>
            <a:pPr marL="685800" lvl="1" indent="-228600">
              <a:lnSpc>
                <a:spcPct val="90000"/>
              </a:lnSpc>
              <a:spcBef>
                <a:spcPts val="300"/>
              </a:spcBef>
              <a:buSzPct val="90000"/>
              <a:buFont typeface="Arial" pitchFamily="34" charset="0"/>
              <a:buChar char="•"/>
              <a:defRPr/>
            </a:pPr>
            <a:r>
              <a:rPr lang="en-US" sz="1400" dirty="0"/>
              <a:t>Huddle </a:t>
            </a:r>
          </a:p>
          <a:p>
            <a:pPr marL="685800" lvl="1" indent="-228600">
              <a:lnSpc>
                <a:spcPct val="90000"/>
              </a:lnSpc>
              <a:spcBef>
                <a:spcPts val="300"/>
              </a:spcBef>
              <a:buSzPct val="90000"/>
              <a:buFont typeface="Arial" pitchFamily="34" charset="0"/>
              <a:buChar char="•"/>
              <a:defRPr/>
            </a:pPr>
            <a:r>
              <a:rPr lang="en-US" sz="1400" dirty="0"/>
              <a:t>Debrief</a:t>
            </a:r>
          </a:p>
          <a:p>
            <a:pPr lvl="1" indent="-228600">
              <a:lnSpc>
                <a:spcPct val="90000"/>
              </a:lnSpc>
              <a:spcBef>
                <a:spcPts val="300"/>
              </a:spcBef>
              <a:buSzPct val="90000"/>
              <a:defRPr/>
            </a:pPr>
            <a:r>
              <a:rPr lang="en-US" sz="1600" dirty="0"/>
              <a:t>Situation Monitoring</a:t>
            </a:r>
          </a:p>
          <a:p>
            <a:pPr marL="685800" lvl="1" indent="-228600">
              <a:lnSpc>
                <a:spcPct val="90000"/>
              </a:lnSpc>
              <a:spcBef>
                <a:spcPts val="300"/>
              </a:spcBef>
              <a:buSzPct val="90000"/>
              <a:buFont typeface="Arial" pitchFamily="34" charset="0"/>
              <a:buChar char="•"/>
              <a:defRPr/>
            </a:pPr>
            <a:r>
              <a:rPr lang="en-US" sz="1400" dirty="0"/>
              <a:t>STEP</a:t>
            </a:r>
          </a:p>
          <a:p>
            <a:pPr marL="685800" lvl="1" indent="-228600">
              <a:lnSpc>
                <a:spcPct val="90000"/>
              </a:lnSpc>
              <a:spcBef>
                <a:spcPts val="300"/>
              </a:spcBef>
              <a:buSzPct val="90000"/>
              <a:buFont typeface="Arial" pitchFamily="34" charset="0"/>
              <a:buChar char="•"/>
              <a:defRPr/>
            </a:pPr>
            <a:r>
              <a:rPr lang="en-US" sz="1400" dirty="0"/>
              <a:t>I’M SAFE</a:t>
            </a:r>
          </a:p>
          <a:p>
            <a:pPr lvl="1" indent="-228600">
              <a:lnSpc>
                <a:spcPct val="90000"/>
              </a:lnSpc>
              <a:spcBef>
                <a:spcPts val="300"/>
              </a:spcBef>
              <a:buSzPct val="90000"/>
              <a:defRPr/>
            </a:pPr>
            <a:r>
              <a:rPr lang="en-US" sz="1600" dirty="0"/>
              <a:t>Mutual Support</a:t>
            </a:r>
          </a:p>
          <a:p>
            <a:pPr marL="685800" lvl="1" indent="-228600">
              <a:lnSpc>
                <a:spcPct val="90000"/>
              </a:lnSpc>
              <a:spcBef>
                <a:spcPts val="300"/>
              </a:spcBef>
              <a:buSzPct val="90000"/>
              <a:buFont typeface="Arial" pitchFamily="34" charset="0"/>
              <a:buChar char="•"/>
              <a:defRPr/>
            </a:pPr>
            <a:r>
              <a:rPr lang="en-US" sz="1400" dirty="0"/>
              <a:t>Task Assistance</a:t>
            </a:r>
          </a:p>
          <a:p>
            <a:pPr marL="685800" lvl="1" indent="-228600">
              <a:lnSpc>
                <a:spcPct val="90000"/>
              </a:lnSpc>
              <a:spcBef>
                <a:spcPts val="300"/>
              </a:spcBef>
              <a:buSzPct val="90000"/>
              <a:buFont typeface="Arial" pitchFamily="34" charset="0"/>
              <a:buChar char="•"/>
              <a:defRPr/>
            </a:pPr>
            <a:r>
              <a:rPr lang="en-US" sz="1400" dirty="0"/>
              <a:t>Feedback</a:t>
            </a:r>
          </a:p>
          <a:p>
            <a:pPr marL="685800" lvl="1" indent="-228600">
              <a:lnSpc>
                <a:spcPct val="90000"/>
              </a:lnSpc>
              <a:spcBef>
                <a:spcPts val="300"/>
              </a:spcBef>
              <a:buSzPct val="90000"/>
              <a:buFont typeface="Arial" pitchFamily="34" charset="0"/>
              <a:buChar char="•"/>
              <a:defRPr/>
            </a:pPr>
            <a:r>
              <a:rPr lang="en-US" sz="1400" dirty="0"/>
              <a:t>Assertive Statement</a:t>
            </a:r>
          </a:p>
          <a:p>
            <a:pPr marL="685800" lvl="1" indent="-228600">
              <a:lnSpc>
                <a:spcPct val="90000"/>
              </a:lnSpc>
              <a:spcBef>
                <a:spcPts val="300"/>
              </a:spcBef>
              <a:buSzPct val="90000"/>
              <a:buFont typeface="Arial" pitchFamily="34" charset="0"/>
              <a:buChar char="•"/>
              <a:defRPr/>
            </a:pPr>
            <a:r>
              <a:rPr lang="en-US" sz="1400" dirty="0"/>
              <a:t>Two-Challenge Rule</a:t>
            </a:r>
          </a:p>
          <a:p>
            <a:pPr marL="685800" lvl="1" indent="-228600">
              <a:lnSpc>
                <a:spcPct val="90000"/>
              </a:lnSpc>
              <a:spcBef>
                <a:spcPts val="300"/>
              </a:spcBef>
              <a:buSzPct val="90000"/>
              <a:buFont typeface="Arial" pitchFamily="34" charset="0"/>
              <a:buChar char="•"/>
              <a:defRPr/>
            </a:pPr>
            <a:r>
              <a:rPr lang="en-US" sz="1400" dirty="0"/>
              <a:t>CUS</a:t>
            </a:r>
          </a:p>
          <a:p>
            <a:pPr marL="685800" lvl="1" indent="-228600">
              <a:lnSpc>
                <a:spcPct val="90000"/>
              </a:lnSpc>
              <a:spcBef>
                <a:spcPts val="300"/>
              </a:spcBef>
              <a:buSzPct val="90000"/>
              <a:buFont typeface="Arial" pitchFamily="34" charset="0"/>
              <a:buChar char="•"/>
              <a:defRPr/>
            </a:pPr>
            <a:r>
              <a:rPr lang="en-US" sz="1400" dirty="0"/>
              <a:t>DESC Script</a:t>
            </a:r>
          </a:p>
        </p:txBody>
      </p:sp>
      <p:sp>
        <p:nvSpPr>
          <p:cNvPr id="27653" name="Rectangle 4"/>
          <p:cNvSpPr>
            <a:spLocks noChangeArrowheads="1"/>
          </p:cNvSpPr>
          <p:nvPr/>
        </p:nvSpPr>
        <p:spPr bwMode="auto">
          <a:xfrm>
            <a:off x="6248400" y="1600200"/>
            <a:ext cx="2895600" cy="5292725"/>
          </a:xfrm>
          <a:prstGeom prst="rect">
            <a:avLst/>
          </a:prstGeom>
          <a:solidFill>
            <a:srgbClr val="0174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82880"/>
          <a:lstStyle>
            <a:lvl1pPr marL="457200" indent="-277813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algn="ctr" eaLnBrk="1" hangingPunct="1">
              <a:spcBef>
                <a:spcPct val="40000"/>
              </a:spcBef>
              <a:spcAft>
                <a:spcPts val="600"/>
              </a:spcAft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altLang="en-US" sz="2000" b="1">
                <a:solidFill>
                  <a:schemeClr val="bg1"/>
                </a:solidFill>
              </a:rPr>
              <a:t>OUTCOMES</a:t>
            </a:r>
          </a:p>
          <a:p>
            <a:pPr eaLnBrk="1" hangingPunct="1">
              <a:lnSpc>
                <a:spcPct val="130000"/>
              </a:lnSpc>
              <a:buClr>
                <a:schemeClr val="bg1"/>
              </a:buClr>
              <a:buSzPct val="90000"/>
              <a:buFont typeface="Wingdings" pitchFamily="2" charset="2"/>
              <a:buChar char="n"/>
            </a:pPr>
            <a:r>
              <a:rPr lang="en-US" altLang="en-US" sz="1600">
                <a:solidFill>
                  <a:schemeClr val="bg1"/>
                </a:solidFill>
              </a:rPr>
              <a:t>Shared Mental Model</a:t>
            </a:r>
          </a:p>
          <a:p>
            <a:pPr eaLnBrk="1" hangingPunct="1">
              <a:lnSpc>
                <a:spcPct val="130000"/>
              </a:lnSpc>
              <a:spcBef>
                <a:spcPct val="40000"/>
              </a:spcBef>
              <a:buClr>
                <a:schemeClr val="bg1"/>
              </a:buClr>
              <a:buSzPct val="90000"/>
              <a:buFont typeface="Wingdings" pitchFamily="2" charset="2"/>
              <a:buChar char="n"/>
            </a:pPr>
            <a:r>
              <a:rPr lang="en-US" altLang="en-US" sz="1600">
                <a:solidFill>
                  <a:schemeClr val="bg1"/>
                </a:solidFill>
              </a:rPr>
              <a:t>Adaptability</a:t>
            </a:r>
          </a:p>
          <a:p>
            <a:pPr eaLnBrk="1" hangingPunct="1">
              <a:lnSpc>
                <a:spcPct val="130000"/>
              </a:lnSpc>
              <a:spcBef>
                <a:spcPct val="40000"/>
              </a:spcBef>
              <a:buClr>
                <a:schemeClr val="bg1"/>
              </a:buClr>
              <a:buSzPct val="90000"/>
              <a:buFont typeface="Wingdings" pitchFamily="2" charset="2"/>
              <a:buChar char="n"/>
            </a:pPr>
            <a:r>
              <a:rPr lang="en-US" altLang="en-US" sz="1600">
                <a:solidFill>
                  <a:schemeClr val="bg1"/>
                </a:solidFill>
              </a:rPr>
              <a:t>Team Orientation</a:t>
            </a:r>
          </a:p>
          <a:p>
            <a:pPr eaLnBrk="1" hangingPunct="1">
              <a:lnSpc>
                <a:spcPct val="130000"/>
              </a:lnSpc>
              <a:spcBef>
                <a:spcPct val="40000"/>
              </a:spcBef>
              <a:buClr>
                <a:schemeClr val="bg1"/>
              </a:buClr>
              <a:buSzPct val="90000"/>
              <a:buFont typeface="Wingdings" pitchFamily="2" charset="2"/>
              <a:buChar char="n"/>
            </a:pPr>
            <a:r>
              <a:rPr lang="en-US" altLang="en-US" sz="1600">
                <a:solidFill>
                  <a:schemeClr val="bg1"/>
                </a:solidFill>
              </a:rPr>
              <a:t>Mutual Trust</a:t>
            </a:r>
          </a:p>
          <a:p>
            <a:pPr eaLnBrk="1" hangingPunct="1">
              <a:lnSpc>
                <a:spcPct val="130000"/>
              </a:lnSpc>
              <a:spcBef>
                <a:spcPct val="40000"/>
              </a:spcBef>
              <a:buClr>
                <a:schemeClr val="bg1"/>
              </a:buClr>
              <a:buSzPct val="90000"/>
              <a:buFont typeface="Wingdings" pitchFamily="2" charset="2"/>
              <a:buChar char="n"/>
            </a:pPr>
            <a:r>
              <a:rPr lang="en-US" altLang="en-US" sz="1600">
                <a:solidFill>
                  <a:schemeClr val="bg1"/>
                </a:solidFill>
              </a:rPr>
              <a:t>Team Performance</a:t>
            </a:r>
          </a:p>
          <a:p>
            <a:pPr eaLnBrk="1" hangingPunct="1">
              <a:lnSpc>
                <a:spcPct val="130000"/>
              </a:lnSpc>
              <a:spcBef>
                <a:spcPct val="40000"/>
              </a:spcBef>
              <a:buClr>
                <a:schemeClr val="bg1"/>
              </a:buClr>
              <a:buSzPct val="90000"/>
              <a:buFont typeface="Wingdings" pitchFamily="2" charset="2"/>
              <a:buChar char="n"/>
            </a:pPr>
            <a:r>
              <a:rPr lang="en-US" altLang="en-US" sz="1600" i="1">
                <a:solidFill>
                  <a:schemeClr val="bg1"/>
                </a:solidFill>
              </a:rPr>
              <a:t>Patient Safety!!</a:t>
            </a:r>
            <a:endParaRPr lang="en-US" altLang="en-US" sz="160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buClr>
                <a:schemeClr val="tx1"/>
              </a:buClr>
              <a:buSzPct val="90000"/>
              <a:buFont typeface="Wingdings" pitchFamily="2" charset="2"/>
              <a:buChar char="n"/>
            </a:pPr>
            <a:endParaRPr lang="en-US" altLang="en-US" sz="1600">
              <a:solidFill>
                <a:schemeClr val="bg1"/>
              </a:solidFill>
            </a:endParaRPr>
          </a:p>
        </p:txBody>
      </p:sp>
      <p:sp>
        <p:nvSpPr>
          <p:cNvPr id="27654" name="Rectangle 5"/>
          <p:cNvSpPr>
            <a:spLocks noGrp="1" noChangeArrowheads="1"/>
          </p:cNvSpPr>
          <p:nvPr>
            <p:ph type="body" idx="1"/>
          </p:nvPr>
        </p:nvSpPr>
        <p:spPr bwMode="gray">
          <a:xfrm>
            <a:off x="0" y="1600200"/>
            <a:ext cx="3352800" cy="5292725"/>
          </a:xfrm>
          <a:solidFill>
            <a:srgbClr val="E1393E"/>
          </a:solidFill>
        </p:spPr>
        <p:txBody>
          <a:bodyPr tIns="182880"/>
          <a:lstStyle/>
          <a:p>
            <a:pPr marL="344488" indent="-231775" algn="ctr" eaLnBrk="1" hangingPunct="1">
              <a:lnSpc>
                <a:spcPct val="100000"/>
              </a:lnSpc>
              <a:spcAft>
                <a:spcPts val="600"/>
              </a:spcAft>
              <a:buFont typeface="Wingdings" pitchFamily="2" charset="2"/>
              <a:buNone/>
            </a:pPr>
            <a:r>
              <a:rPr lang="en-US" altLang="en-US" sz="2000" b="1" smtClean="0">
                <a:solidFill>
                  <a:schemeClr val="bg1"/>
                </a:solidFill>
                <a:ea typeface="ヒラギノ角ゴ Pro W3" pitchFamily="127" charset="-128"/>
              </a:rPr>
              <a:t>BARRIERS</a:t>
            </a:r>
          </a:p>
          <a:p>
            <a:pPr marL="344488" indent="-231775" eaLnBrk="1" hangingPunct="1"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Inconsistency in Team Membership</a:t>
            </a:r>
          </a:p>
          <a:p>
            <a:pPr marL="344488" indent="-231775" eaLnBrk="1" hangingPunct="1"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Lack of Time</a:t>
            </a:r>
          </a:p>
          <a:p>
            <a:pPr marL="344488" indent="-231775" eaLnBrk="1" hangingPunct="1"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Lack of Information Sharing</a:t>
            </a:r>
          </a:p>
          <a:p>
            <a:pPr marL="344488" indent="-231775" eaLnBrk="1" hangingPunct="1"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Hierarchy</a:t>
            </a:r>
          </a:p>
          <a:p>
            <a:pPr marL="344488" indent="-231775" eaLnBrk="1" hangingPunct="1"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Defensiveness</a:t>
            </a:r>
          </a:p>
          <a:p>
            <a:pPr marL="344488" indent="-231775" eaLnBrk="1" hangingPunct="1"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Conventional Thinking</a:t>
            </a:r>
          </a:p>
          <a:p>
            <a:pPr marL="344488" indent="-231775" eaLnBrk="1" hangingPunct="1"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Complacency</a:t>
            </a:r>
          </a:p>
          <a:p>
            <a:pPr marL="344488" indent="-231775" eaLnBrk="1" hangingPunct="1"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Varying Communication Styles</a:t>
            </a:r>
          </a:p>
          <a:p>
            <a:pPr marL="344488" indent="-231775" eaLnBrk="1" hangingPunct="1"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Conflict</a:t>
            </a:r>
          </a:p>
          <a:p>
            <a:pPr marL="344488" indent="-231775" eaLnBrk="1" hangingPunct="1"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Lack of Coordination and Followup With Coworkers</a:t>
            </a:r>
          </a:p>
          <a:p>
            <a:pPr marL="344488" indent="-231775" eaLnBrk="1" hangingPunct="1"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Distractions</a:t>
            </a:r>
          </a:p>
          <a:p>
            <a:pPr marL="344488" indent="-231775" eaLnBrk="1" hangingPunct="1"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Fatigue</a:t>
            </a:r>
          </a:p>
          <a:p>
            <a:pPr marL="344488" indent="-231775" eaLnBrk="1" hangingPunct="1"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Workload</a:t>
            </a:r>
          </a:p>
          <a:p>
            <a:pPr marL="344488" indent="-231775" eaLnBrk="1" hangingPunct="1"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Misinterpretation of Cues</a:t>
            </a:r>
          </a:p>
          <a:p>
            <a:pPr marL="344488" indent="-231775" eaLnBrk="1" hangingPunct="1"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Lack of Role Clarity</a:t>
            </a:r>
            <a:endParaRPr lang="en-US" altLang="en-US" sz="1600" smtClean="0">
              <a:ea typeface="ヒラギノ角ゴ Pro W3" pitchFamily="127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rgbClr val="542200"/>
                </a:solidFill>
              </a:rPr>
              <a:t> </a:t>
            </a:r>
            <a:fld id="{F2805E92-1933-4731-BD37-DD2CBFC49149}" type="slidenum">
              <a:rPr lang="en-US" altLang="en-US" sz="100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r>
              <a:rPr lang="en-US" altLang="en-US" sz="1000">
                <a:solidFill>
                  <a:srgbClr val="542200"/>
                </a:solidFill>
              </a:rPr>
              <a:t>  </a:t>
            </a:r>
          </a:p>
        </p:txBody>
      </p:sp>
      <p:pic>
        <p:nvPicPr>
          <p:cNvPr id="7172" name="Picture 6" descr="framework_comple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546" y="1181100"/>
            <a:ext cx="4435054" cy="3554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4"/>
          <p:cNvSpPr>
            <a:spLocks noGrp="1"/>
          </p:cNvSpPr>
          <p:nvPr>
            <p:ph sz="half" idx="1"/>
          </p:nvPr>
        </p:nvSpPr>
        <p:spPr>
          <a:xfrm>
            <a:off x="846138" y="1065213"/>
            <a:ext cx="4117748" cy="5259387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rgbClr val="663300"/>
                </a:solidFill>
              </a:rPr>
              <a:t>Mutual Support</a:t>
            </a:r>
          </a:p>
          <a:p>
            <a:pPr>
              <a:defRPr/>
            </a:pPr>
            <a:r>
              <a:rPr lang="en-US" sz="2000" dirty="0" smtClean="0"/>
              <a:t>Dependent upon information gathered through situation monitoring</a:t>
            </a:r>
          </a:p>
          <a:p>
            <a:pPr>
              <a:defRPr/>
            </a:pPr>
            <a:r>
              <a:rPr lang="en-US" sz="2000" dirty="0" smtClean="0"/>
              <a:t>Moderated by the communication of information</a:t>
            </a:r>
          </a:p>
          <a:p>
            <a:pPr>
              <a:defRPr/>
            </a:pPr>
            <a:r>
              <a:rPr lang="en-US" sz="2000" dirty="0" smtClean="0"/>
              <a:t>Enhanced by leaders who encourage and role model mutual support behaviors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rgbClr val="542200"/>
                </a:solidFill>
              </a:rPr>
              <a:t> </a:t>
            </a:r>
            <a:fld id="{4D3B78A6-FE2D-4696-A2E3-AFCD842CBE90}" type="slidenum">
              <a:rPr lang="en-US" altLang="en-US" sz="100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r>
              <a:rPr lang="en-US" altLang="en-US" sz="1000">
                <a:solidFill>
                  <a:srgbClr val="542200"/>
                </a:solidFill>
              </a:rPr>
              <a:t>  </a:t>
            </a:r>
          </a:p>
        </p:txBody>
      </p:sp>
      <p:sp>
        <p:nvSpPr>
          <p:cNvPr id="819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ea typeface="ヒラギノ角ゴ Pro W3" pitchFamily="127" charset="-128"/>
              </a:rPr>
              <a:t>Mutual Support</a:t>
            </a:r>
          </a:p>
        </p:txBody>
      </p:sp>
      <p:sp>
        <p:nvSpPr>
          <p:cNvPr id="819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914400" y="2171700"/>
            <a:ext cx="7772400" cy="35433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smtClean="0">
                <a:ea typeface="ヒラギノ角ゴ Pro W3" pitchFamily="127" charset="-128"/>
              </a:rPr>
              <a:t>	</a:t>
            </a:r>
            <a:r>
              <a:rPr lang="en-US" altLang="en-US" b="1" smtClean="0">
                <a:ea typeface="ヒラギノ角ゴ Pro W3" pitchFamily="127" charset="-128"/>
              </a:rPr>
              <a:t>Mutual support involves members:</a:t>
            </a:r>
          </a:p>
          <a:p>
            <a:pPr marL="801688" lvl="1" indent="-457200" eaLnBrk="1" hangingPunct="1">
              <a:buClrTx/>
              <a:buSzPct val="100000"/>
              <a:buFont typeface="Arial" pitchFamily="34" charset="0"/>
              <a:buAutoNum type="arabicPeriod"/>
            </a:pPr>
            <a:r>
              <a:rPr lang="en-US" altLang="en-US" smtClean="0">
                <a:ea typeface="MS PGothic" pitchFamily="34" charset="-128"/>
              </a:rPr>
              <a:t>Assisting each other </a:t>
            </a:r>
          </a:p>
          <a:p>
            <a:pPr marL="801688" lvl="1" indent="-457200" eaLnBrk="1" hangingPunct="1">
              <a:buClrTx/>
              <a:buSzPct val="100000"/>
              <a:buFont typeface="Arial" pitchFamily="34" charset="0"/>
              <a:buAutoNum type="arabicPeriod"/>
            </a:pPr>
            <a:r>
              <a:rPr lang="en-US" altLang="en-US" smtClean="0">
                <a:ea typeface="MS PGothic" pitchFamily="34" charset="-128"/>
              </a:rPr>
              <a:t>Providing and receiving feedback</a:t>
            </a:r>
          </a:p>
          <a:p>
            <a:pPr marL="801688" lvl="1" indent="-457200" eaLnBrk="1" hangingPunct="1">
              <a:buClrTx/>
              <a:buSzPct val="100000"/>
              <a:buFont typeface="Arial" pitchFamily="34" charset="0"/>
              <a:buAutoNum type="arabicPeriod"/>
            </a:pPr>
            <a:r>
              <a:rPr lang="en-US" altLang="en-US" smtClean="0">
                <a:ea typeface="MS PGothic" pitchFamily="34" charset="-128"/>
              </a:rPr>
              <a:t>Exerting assertive and advocacy behaviors when patient safety is threatened</a:t>
            </a:r>
            <a:endParaRPr lang="en-US" altLang="en-US" smtClean="0">
              <a:ea typeface="ヒラギノ角ゴ Pro W3" pitchFamily="127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rgbClr val="542200"/>
                </a:solidFill>
              </a:rPr>
              <a:t> </a:t>
            </a:r>
            <a:fld id="{84BAADAC-4AF6-44CA-881A-B8B56A4F6415}" type="slidenum">
              <a:rPr lang="en-US" altLang="en-US" sz="100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r>
              <a:rPr lang="en-US" altLang="en-US" sz="1000">
                <a:solidFill>
                  <a:srgbClr val="542200"/>
                </a:solidFill>
              </a:rPr>
              <a:t> 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200" y="2003425"/>
            <a:ext cx="6518275" cy="4297363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altLang="en-US" smtClean="0">
                <a:ea typeface="ヒラギノ角ゴ Pro W3" pitchFamily="127" charset="-128"/>
              </a:rPr>
              <a:t>Team members foster a climate in which it </a:t>
            </a:r>
            <a:br>
              <a:rPr lang="en-US" altLang="en-US" smtClean="0">
                <a:ea typeface="ヒラギノ角ゴ Pro W3" pitchFamily="127" charset="-128"/>
              </a:rPr>
            </a:br>
            <a:r>
              <a:rPr lang="en-US" altLang="en-US" smtClean="0">
                <a:ea typeface="ヒラギノ角ゴ Pro W3" pitchFamily="127" charset="-128"/>
              </a:rPr>
              <a:t>is expected that assistance will be actively </a:t>
            </a:r>
            <a:r>
              <a:rPr lang="en-US" altLang="en-US" i="1" smtClean="0">
                <a:solidFill>
                  <a:srgbClr val="E1393E"/>
                </a:solidFill>
                <a:ea typeface="ヒラギノ角ゴ Pro W3" pitchFamily="127" charset="-128"/>
              </a:rPr>
              <a:t>sought</a:t>
            </a:r>
            <a:r>
              <a:rPr lang="en-US" altLang="en-US" smtClean="0">
                <a:ea typeface="ヒラギノ角ゴ Pro W3" pitchFamily="127" charset="-128"/>
              </a:rPr>
              <a:t> and </a:t>
            </a:r>
            <a:r>
              <a:rPr lang="en-US" altLang="en-US" i="1" smtClean="0">
                <a:solidFill>
                  <a:srgbClr val="E1393E"/>
                </a:solidFill>
                <a:ea typeface="ヒラギノ角ゴ Pro W3" pitchFamily="127" charset="-128"/>
              </a:rPr>
              <a:t>offered</a:t>
            </a:r>
            <a:r>
              <a:rPr lang="en-US" altLang="en-US" smtClean="0">
                <a:ea typeface="ヒラギノ角ゴ Pro W3" pitchFamily="127" charset="-128"/>
              </a:rPr>
              <a:t> as a method for reducing the occurrence of error</a:t>
            </a:r>
            <a:r>
              <a:rPr lang="en-US" altLang="en-US" smtClean="0">
                <a:solidFill>
                  <a:srgbClr val="008000"/>
                </a:solidFill>
                <a:ea typeface="ヒラギノ角ゴ Pro W3" pitchFamily="127" charset="-128"/>
              </a:rPr>
              <a:t>.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en-US" altLang="en-US" smtClean="0">
              <a:solidFill>
                <a:srgbClr val="008000"/>
              </a:solidFill>
              <a:ea typeface="ヒラギノ角ゴ Pro W3" pitchFamily="127" charset="-128"/>
            </a:endParaRP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>
          <a:xfrm>
            <a:off x="1455738" y="936625"/>
            <a:ext cx="6172200" cy="914400"/>
          </a:xfrm>
        </p:spPr>
        <p:txBody>
          <a:bodyPr/>
          <a:lstStyle/>
          <a:p>
            <a:pPr eaLnBrk="1" hangingPunct="1"/>
            <a:r>
              <a:rPr lang="en-US" altLang="en-US" sz="3200" smtClean="0">
                <a:ea typeface="ヒラギノ角ゴ Pro W3" pitchFamily="127" charset="-128"/>
              </a:rPr>
              <a:t>Task Assistance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875" y="798287"/>
            <a:ext cx="992894" cy="97971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rgbClr val="542200"/>
                </a:solidFill>
              </a:rPr>
              <a:t> </a:t>
            </a:r>
            <a:fld id="{30053906-C9B7-473C-B6CE-F5D0ACF39A82}" type="slidenum">
              <a:rPr lang="en-US" altLang="en-US" sz="100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r>
              <a:rPr lang="en-US" altLang="en-US" sz="1000">
                <a:solidFill>
                  <a:srgbClr val="542200"/>
                </a:solidFill>
              </a:rPr>
              <a:t>  </a:t>
            </a:r>
          </a:p>
        </p:txBody>
      </p:sp>
      <p:sp>
        <p:nvSpPr>
          <p:cNvPr id="1024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ea typeface="ヒラギノ角ゴ Pro W3" pitchFamily="127" charset="-128"/>
              </a:rPr>
              <a:t>Task Assistance Example</a:t>
            </a:r>
          </a:p>
        </p:txBody>
      </p:sp>
      <p:pic>
        <p:nvPicPr>
          <p:cNvPr id="6" name="Picture 7" descr="mutual_suppo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338" y="1725613"/>
            <a:ext cx="4135437" cy="44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rgbClr val="542200"/>
                </a:solidFill>
              </a:rPr>
              <a:t> </a:t>
            </a:r>
            <a:fld id="{7F01B833-FEDF-4BC6-A7FA-2B15D238C7B6}" type="slidenum">
              <a:rPr lang="en-US" altLang="en-US" sz="100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r>
              <a:rPr lang="en-US" altLang="en-US" sz="1000">
                <a:solidFill>
                  <a:srgbClr val="542200"/>
                </a:solidFill>
              </a:rPr>
              <a:t>  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ea typeface="ヒラギノ角ゴ Pro W3" pitchFamily="127" charset="-128"/>
              </a:rPr>
              <a:t>What Is Feedback?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828800" y="2474577"/>
            <a:ext cx="6273800" cy="4381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630238" indent="-28575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860425" indent="-2286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090613" indent="-2286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320800" indent="-2286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1778000" indent="-228600" algn="l" rtl="0" fontAlgn="base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6pPr>
            <a:lvl7pPr marL="2235200" indent="-228600" algn="l" rtl="0" fontAlgn="base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7pPr>
            <a:lvl8pPr marL="2692400" indent="-228600" algn="l" rtl="0" fontAlgn="base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8pPr>
            <a:lvl9pPr marL="3149600" indent="-228600" algn="l" rtl="0" fontAlgn="base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Font typeface="Wingdings" charset="0"/>
              <a:buNone/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ja-JP" altLang="en-US" dirty="0" smtClean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 smtClean="0">
                <a:latin typeface="Arial" charset="0"/>
                <a:ea typeface="ＭＳ Ｐゴシック" charset="0"/>
                <a:cs typeface="ＭＳ Ｐゴシック" charset="0"/>
              </a:rPr>
              <a:t>Feedback is the giving, seeking, </a:t>
            </a:r>
            <a:br>
              <a:rPr lang="en-US" altLang="ja-JP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ja-JP" dirty="0" smtClean="0">
                <a:latin typeface="Arial" charset="0"/>
                <a:ea typeface="ＭＳ Ｐゴシック" charset="0"/>
                <a:cs typeface="ＭＳ Ｐゴシック" charset="0"/>
              </a:rPr>
              <a:t>and receiving of performance-related </a:t>
            </a:r>
            <a:br>
              <a:rPr lang="en-US" altLang="ja-JP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ja-JP" dirty="0" smtClean="0">
                <a:latin typeface="Arial" charset="0"/>
                <a:ea typeface="ＭＳ Ｐゴシック" charset="0"/>
                <a:cs typeface="ＭＳ Ｐゴシック" charset="0"/>
              </a:rPr>
              <a:t>information among the members of a team.</a:t>
            </a:r>
            <a:r>
              <a:rPr lang="ja-JP" altLang="en-US" dirty="0" smtClean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endParaRPr lang="en-US" altLang="ja-JP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 algn="ctr" eaLnBrk="1" hangingPunct="1">
              <a:buFont typeface="Wingdings" charset="0"/>
              <a:buNone/>
            </a:pP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 algn="r" eaLnBrk="1" hangingPunct="1">
              <a:buFont typeface="Wingdings" charset="0"/>
              <a:buNone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i="1" dirty="0" smtClean="0">
                <a:latin typeface="Arial" charset="0"/>
                <a:ea typeface="ＭＳ Ｐゴシック" charset="0"/>
                <a:cs typeface="Arial" charset="0"/>
              </a:rPr>
              <a:t>(</a:t>
            </a:r>
            <a:r>
              <a:rPr lang="en-US" sz="1800" i="1" dirty="0" smtClean="0">
                <a:latin typeface="Arial" charset="0"/>
                <a:ea typeface="ＭＳ Ｐゴシック" charset="0"/>
                <a:cs typeface="ＭＳ Ｐゴシック" charset="0"/>
              </a:rPr>
              <a:t>Dickinson and McIntyre 1997)</a:t>
            </a:r>
          </a:p>
          <a:p>
            <a:pPr marL="0" indent="0" algn="ctr" eaLnBrk="1" hangingPunct="1">
              <a:buFont typeface="Wingdings" charset="0"/>
              <a:buNone/>
            </a:pPr>
            <a:endParaRPr lang="en-US" sz="1800" i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875" y="798287"/>
            <a:ext cx="992894" cy="97971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Feedback</a:t>
            </a:r>
            <a:endParaRPr lang="en-US" dirty="0"/>
          </a:p>
        </p:txBody>
      </p:sp>
      <p:pic>
        <p:nvPicPr>
          <p:cNvPr id="4" name="Scrubs Performance Evaluatio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00" y="2020888"/>
            <a:ext cx="4724400" cy="3543300"/>
          </a:xfrm>
        </p:spPr>
      </p:pic>
    </p:spTree>
    <p:extLst>
      <p:ext uri="{BB962C8B-B14F-4D97-AF65-F5344CB8AC3E}">
        <p14:creationId xmlns:p14="http://schemas.microsoft.com/office/powerpoint/2010/main" val="119406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rgbClr val="542200"/>
                </a:solidFill>
              </a:rPr>
              <a:t> </a:t>
            </a:r>
            <a:fld id="{CDBC3D73-2331-4103-ADF4-577D0E54D828}" type="slidenum">
              <a:rPr lang="en-US" altLang="en-US" sz="100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r>
              <a:rPr lang="en-US" altLang="en-US" sz="1000">
                <a:solidFill>
                  <a:srgbClr val="542200"/>
                </a:solidFill>
              </a:rPr>
              <a:t>  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482725" y="1639888"/>
            <a:ext cx="7239000" cy="4953000"/>
          </a:xfrm>
        </p:spPr>
        <p:txBody>
          <a:bodyPr/>
          <a:lstStyle/>
          <a:p>
            <a:pPr eaLnBrk="1" hangingPunct="1"/>
            <a:r>
              <a:rPr lang="en-US" altLang="en-US" sz="2200" b="1" smtClean="0">
                <a:ea typeface="ヒラギノ角ゴ Pro W3" pitchFamily="127" charset="-128"/>
              </a:rPr>
              <a:t>Formal </a:t>
            </a:r>
          </a:p>
          <a:p>
            <a:pPr lvl="1" eaLnBrk="1" hangingPunct="1"/>
            <a:r>
              <a:rPr lang="en-US" altLang="en-US" sz="2200" smtClean="0">
                <a:ea typeface="ヒラギノ角ゴ Pro W3" pitchFamily="127" charset="-128"/>
              </a:rPr>
              <a:t>Retrospective and typically scheduled in advance</a:t>
            </a:r>
          </a:p>
          <a:p>
            <a:pPr lvl="1" eaLnBrk="1" hangingPunct="1"/>
            <a:r>
              <a:rPr lang="en-US" altLang="en-US" sz="2200" smtClean="0">
                <a:ea typeface="ヒラギノ角ゴ Pro W3" pitchFamily="127" charset="-128"/>
              </a:rPr>
              <a:t>Has an evaluative quality</a:t>
            </a:r>
          </a:p>
          <a:p>
            <a:pPr lvl="1" eaLnBrk="1" hangingPunct="1"/>
            <a:r>
              <a:rPr lang="en-US" altLang="en-US" sz="2200" smtClean="0">
                <a:ea typeface="ヒラギノ角ゴ Pro W3" pitchFamily="127" charset="-128"/>
              </a:rPr>
              <a:t>Examples: Collaborative discussions, case conferences, individual performance reviews</a:t>
            </a:r>
          </a:p>
          <a:p>
            <a:pPr eaLnBrk="1" hangingPunct="1"/>
            <a:r>
              <a:rPr lang="en-US" altLang="en-US" sz="2200" b="1" smtClean="0">
                <a:ea typeface="ヒラギノ角ゴ Pro W3" pitchFamily="127" charset="-128"/>
              </a:rPr>
              <a:t>Informal </a:t>
            </a:r>
          </a:p>
          <a:p>
            <a:pPr lvl="1" eaLnBrk="1" hangingPunct="1"/>
            <a:r>
              <a:rPr lang="en-US" altLang="en-US" sz="2200" smtClean="0">
                <a:ea typeface="ヒラギノ角ゴ Pro W3" pitchFamily="127" charset="-128"/>
              </a:rPr>
              <a:t>Typically in real time</a:t>
            </a:r>
          </a:p>
          <a:p>
            <a:pPr lvl="1" eaLnBrk="1" hangingPunct="1"/>
            <a:r>
              <a:rPr lang="en-US" altLang="en-US" sz="2200" smtClean="0">
                <a:ea typeface="ヒラギノ角ゴ Pro W3" pitchFamily="127" charset="-128"/>
              </a:rPr>
              <a:t>Provided on an ongoing basis</a:t>
            </a:r>
          </a:p>
          <a:p>
            <a:pPr lvl="1" eaLnBrk="1" hangingPunct="1"/>
            <a:r>
              <a:rPr lang="en-US" altLang="en-US" sz="2200" smtClean="0">
                <a:ea typeface="ヒラギノ角ゴ Pro W3" pitchFamily="127" charset="-128"/>
              </a:rPr>
              <a:t>Focuses on knowledge and practical skills development</a:t>
            </a:r>
          </a:p>
          <a:p>
            <a:pPr lvl="1" eaLnBrk="1" hangingPunct="1"/>
            <a:r>
              <a:rPr lang="en-US" altLang="en-US" sz="2200" smtClean="0">
                <a:ea typeface="ヒラギノ角ゴ Pro W3" pitchFamily="127" charset="-128"/>
              </a:rPr>
              <a:t>Examples: Huddles, debriefs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ea typeface="ヒラギノ角ゴ Pro W3" pitchFamily="127" charset="-128"/>
              </a:rPr>
              <a:t>Types of Feedback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Main_Olive">
  <a:themeElements>
    <a:clrScheme name="">
      <a:dk1>
        <a:srgbClr val="000000"/>
      </a:dk1>
      <a:lt1>
        <a:srgbClr val="FFFFE1"/>
      </a:lt1>
      <a:dk2>
        <a:srgbClr val="660033"/>
      </a:dk2>
      <a:lt2>
        <a:srgbClr val="330033"/>
      </a:lt2>
      <a:accent1>
        <a:srgbClr val="CCCC99"/>
      </a:accent1>
      <a:accent2>
        <a:srgbClr val="CC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B90000"/>
      </a:accent6>
      <a:hlink>
        <a:srgbClr val="990033"/>
      </a:hlink>
      <a:folHlink>
        <a:srgbClr val="B2B2B2"/>
      </a:folHlink>
    </a:clrScheme>
    <a:fontScheme name="2_Main_Oliv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Main_Olive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in_Olive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in_Olive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in_Olive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in_Olive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in_Olive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in_Olive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in_Olive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in_Olive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in_Olive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2_Main_Olive 6">
    <a:dk1>
      <a:srgbClr val="000000"/>
    </a:dk1>
    <a:lt1>
      <a:srgbClr val="FFFFE1"/>
    </a:lt1>
    <a:dk2>
      <a:srgbClr val="330033"/>
    </a:dk2>
    <a:lt2>
      <a:srgbClr val="330033"/>
    </a:lt2>
    <a:accent1>
      <a:srgbClr val="CCCC99"/>
    </a:accent1>
    <a:accent2>
      <a:srgbClr val="FF0000"/>
    </a:accent2>
    <a:accent3>
      <a:srgbClr val="FFFFEE"/>
    </a:accent3>
    <a:accent4>
      <a:srgbClr val="000000"/>
    </a:accent4>
    <a:accent5>
      <a:srgbClr val="E2E2CA"/>
    </a:accent5>
    <a:accent6>
      <a:srgbClr val="E70000"/>
    </a:accent6>
    <a:hlink>
      <a:srgbClr val="990033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Module 4-05.2-SituationMonitoring</Template>
  <TotalTime>61520671</TotalTime>
  <Pages>6</Pages>
  <Words>448</Words>
  <Application>Microsoft Macintosh PowerPoint</Application>
  <PresentationFormat>Letter Paper (8.5x11 in)</PresentationFormat>
  <Paragraphs>175</Paragraphs>
  <Slides>20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MS PGothic</vt:lpstr>
      <vt:lpstr>ＭＳ Ｐゴシック</vt:lpstr>
      <vt:lpstr>Times New Roman</vt:lpstr>
      <vt:lpstr>Verdana</vt:lpstr>
      <vt:lpstr>Wingdings</vt:lpstr>
      <vt:lpstr>ヒラギノ角ゴ Pro W3</vt:lpstr>
      <vt:lpstr>Arial</vt:lpstr>
      <vt:lpstr>2_Main_Olive</vt:lpstr>
      <vt:lpstr>PowerPoint Presentation</vt:lpstr>
      <vt:lpstr>Objectives</vt:lpstr>
      <vt:lpstr>PowerPoint Presentation</vt:lpstr>
      <vt:lpstr>Mutual Support</vt:lpstr>
      <vt:lpstr>Task Assistance</vt:lpstr>
      <vt:lpstr>Task Assistance Example</vt:lpstr>
      <vt:lpstr>What Is Feedback?</vt:lpstr>
      <vt:lpstr>Feedback</vt:lpstr>
      <vt:lpstr>Types of Feedback</vt:lpstr>
      <vt:lpstr>Characteristics of Effective Feedback</vt:lpstr>
      <vt:lpstr>Advocacy and Assertion</vt:lpstr>
      <vt:lpstr>Two-Challenge Rule</vt:lpstr>
      <vt:lpstr>Two-Challenge Rule </vt:lpstr>
      <vt:lpstr>Two-Challenge Rule cont.</vt:lpstr>
      <vt:lpstr>Please Use CUS Words but only when appropriate!</vt:lpstr>
      <vt:lpstr>CUS</vt:lpstr>
      <vt:lpstr>Conflict Resolution DESC Script </vt:lpstr>
      <vt:lpstr>DESC-It</vt:lpstr>
      <vt:lpstr>Conflict in Teams</vt:lpstr>
      <vt:lpstr>Tools &amp; Strategies Summary</vt:lpstr>
    </vt:vector>
  </TitlesOfParts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newbref</dc:title>
  <dc:creator>Conwal</dc:creator>
  <cp:lastModifiedBy>Calzada, Jennifer A</cp:lastModifiedBy>
  <cp:revision>1109</cp:revision>
  <cp:lastPrinted>2013-10-18T15:04:16Z</cp:lastPrinted>
  <dcterms:created xsi:type="dcterms:W3CDTF">1997-11-14T21:37:50Z</dcterms:created>
  <dcterms:modified xsi:type="dcterms:W3CDTF">2017-02-09T16:58:06Z</dcterms:modified>
</cp:coreProperties>
</file>