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21"/>
  </p:notesMasterIdLst>
  <p:handoutMasterIdLst>
    <p:handoutMasterId r:id="rId22"/>
  </p:handoutMasterIdLst>
  <p:sldIdLst>
    <p:sldId id="705" r:id="rId2"/>
    <p:sldId id="706" r:id="rId3"/>
    <p:sldId id="707" r:id="rId4"/>
    <p:sldId id="725" r:id="rId5"/>
    <p:sldId id="708" r:id="rId6"/>
    <p:sldId id="726" r:id="rId7"/>
    <p:sldId id="727" r:id="rId8"/>
    <p:sldId id="728" r:id="rId9"/>
    <p:sldId id="729" r:id="rId10"/>
    <p:sldId id="730" r:id="rId11"/>
    <p:sldId id="731" r:id="rId12"/>
    <p:sldId id="732" r:id="rId13"/>
    <p:sldId id="734" r:id="rId14"/>
    <p:sldId id="735" r:id="rId15"/>
    <p:sldId id="736" r:id="rId16"/>
    <p:sldId id="737" r:id="rId17"/>
    <p:sldId id="738" r:id="rId18"/>
    <p:sldId id="733" r:id="rId19"/>
    <p:sldId id="724" r:id="rId20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6">
          <p15:clr>
            <a:srgbClr val="A4A3A4"/>
          </p15:clr>
        </p15:guide>
        <p15:guide id="2" orient="horz" pos="1488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orient="horz" pos="3012">
          <p15:clr>
            <a:srgbClr val="A4A3A4"/>
          </p15:clr>
        </p15:guide>
        <p15:guide id="5" pos="2880">
          <p15:clr>
            <a:srgbClr val="A4A3A4"/>
          </p15:clr>
        </p15:guide>
        <p15:guide id="6" pos="11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5DAFF"/>
    <a:srgbClr val="99CCFF"/>
    <a:srgbClr val="A7FDC4"/>
    <a:srgbClr val="FFD889"/>
    <a:srgbClr val="FFCE6D"/>
    <a:srgbClr val="2232CE"/>
    <a:srgbClr val="E1F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7"/>
    <p:restoredTop sz="94592"/>
  </p:normalViewPr>
  <p:slideViewPr>
    <p:cSldViewPr snapToGrid="0">
      <p:cViewPr varScale="1">
        <p:scale>
          <a:sx n="157" d="100"/>
          <a:sy n="157" d="100"/>
        </p:scale>
        <p:origin x="360" y="176"/>
      </p:cViewPr>
      <p:guideLst>
        <p:guide orient="horz" pos="2266"/>
        <p:guide orient="horz" pos="1488"/>
        <p:guide orient="horz" pos="4319"/>
        <p:guide orient="horz" pos="3012"/>
        <p:guide pos="2880"/>
        <p:guide pos="1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302" y="-72"/>
      </p:cViewPr>
      <p:guideLst>
        <p:guide orient="horz" pos="3025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5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 descr="Slide_title2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65" t="32530" r="2986"/>
          <a:stretch>
            <a:fillRect/>
          </a:stretch>
        </p:blipFill>
        <p:spPr bwMode="auto">
          <a:xfrm>
            <a:off x="5689600" y="0"/>
            <a:ext cx="1625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Line 4"/>
          <p:cNvSpPr>
            <a:spLocks noChangeShapeType="1"/>
          </p:cNvSpPr>
          <p:nvPr/>
        </p:nvSpPr>
        <p:spPr bwMode="auto">
          <a:xfrm flipV="1">
            <a:off x="0" y="561975"/>
            <a:ext cx="7315200" cy="3175"/>
          </a:xfrm>
          <a:prstGeom prst="line">
            <a:avLst/>
          </a:prstGeom>
          <a:noFill/>
          <a:ln w="9525">
            <a:solidFill>
              <a:srgbClr val="C7C39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988" name="Group 6"/>
          <p:cNvGrpSpPr>
            <a:grpSpLocks/>
          </p:cNvGrpSpPr>
          <p:nvPr/>
        </p:nvGrpSpPr>
        <p:grpSpPr bwMode="auto">
          <a:xfrm>
            <a:off x="0" y="9309100"/>
            <a:ext cx="7315200" cy="241300"/>
            <a:chOff x="-48" y="5568"/>
            <a:chExt cx="4320" cy="144"/>
          </a:xfrm>
        </p:grpSpPr>
        <p:sp>
          <p:nvSpPr>
            <p:cNvPr id="41992" name="Line 7"/>
            <p:cNvSpPr>
              <a:spLocks noChangeShapeType="1"/>
            </p:cNvSpPr>
            <p:nvPr userDrawn="1"/>
          </p:nvSpPr>
          <p:spPr bwMode="auto">
            <a:xfrm>
              <a:off x="-48" y="5712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Line 8"/>
            <p:cNvSpPr>
              <a:spLocks noChangeShapeType="1"/>
            </p:cNvSpPr>
            <p:nvPr userDrawn="1"/>
          </p:nvSpPr>
          <p:spPr bwMode="auto">
            <a:xfrm>
              <a:off x="-48" y="5568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4022725" y="9309100"/>
            <a:ext cx="23161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1000" dirty="0" smtClean="0">
                <a:solidFill>
                  <a:srgbClr val="663300"/>
                </a:solidFill>
                <a:latin typeface="Verdana" pitchFamily="34" charset="0"/>
              </a:rPr>
              <a:t> TeamSTEPPS 2.0  |  Implementation Planning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gray">
          <a:xfrm>
            <a:off x="5786438" y="84138"/>
            <a:ext cx="1431925" cy="393700"/>
          </a:xfrm>
          <a:prstGeom prst="rect">
            <a:avLst/>
          </a:prstGeom>
          <a:noFill/>
          <a:ln>
            <a:noFill/>
          </a:ln>
          <a:extLst/>
        </p:spPr>
        <p:txBody>
          <a:bodyPr lIns="47540" tIns="47540" rIns="47540" bIns="4754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b="1" dirty="0" smtClean="0">
                <a:solidFill>
                  <a:srgbClr val="FFFFE1"/>
                </a:solidFill>
              </a:rPr>
              <a:t>Implementation Planning</a:t>
            </a:r>
            <a:endParaRPr lang="en-US" altLang="en-US" dirty="0" smtClean="0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389688" y="9247188"/>
            <a:ext cx="792162" cy="3143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6653" tIns="48327" rIns="96653" bIns="48327" anchor="b"/>
          <a:lstStyle>
            <a:defPPr>
              <a:defRPr lang="en-US"/>
            </a:defPPr>
            <a:lvl1pPr algn="r" defTabSz="966788" rtl="0" fontAlgn="base">
              <a:spcBef>
                <a:spcPct val="0"/>
              </a:spcBef>
              <a:spcAft>
                <a:spcPct val="0"/>
              </a:spcAft>
              <a:defRPr sz="900" kern="1200" dirty="0" smtClean="0">
                <a:solidFill>
                  <a:srgbClr val="663300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E-11-</a:t>
            </a:r>
            <a:fld id="{8DF3BE80-26FF-4AD0-A2F2-8B3C5DD74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90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62313" y="9142413"/>
            <a:ext cx="7921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40" tIns="46449" rIns="91240" bIns="46449">
            <a:spAutoFit/>
          </a:bodyPr>
          <a:lstStyle>
            <a:lvl1pPr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smtClean="0"/>
              <a:t>Page </a:t>
            </a:r>
            <a:fld id="{6E8E1D8E-D920-404D-A4EA-33CCC220ED0D}" type="slidenum">
              <a:rPr lang="en-US" altLang="en-US" sz="13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smtClean="0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68488" y="1174750"/>
            <a:ext cx="3592512" cy="2693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4557713"/>
            <a:ext cx="536575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60" tIns="46449" rIns="94560" bIns="46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4225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F1A1FE81-C5C3-41EE-8E1F-D55FCD1E7EB5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 b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3592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0531139-5F16-489C-9805-97139177B84D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110736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81050" indent="-300038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201738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82750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163763" indent="-239713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6209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30781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5353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992563" indent="-239713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23626FA-9FA7-49CA-B747-C6B7EF0DB4FB}" type="slidenum">
              <a:rPr lang="en-US" altLang="en-US" sz="13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19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84301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Slide_title2_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0"/>
            <a:ext cx="71072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BinderBeigeElement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43545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Branding_TeamSTEPPS2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5740400"/>
            <a:ext cx="5164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36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211513" y="3832225"/>
            <a:ext cx="5276850" cy="1131888"/>
          </a:xfrm>
        </p:spPr>
        <p:txBody>
          <a:bodyPr tIns="45720" bIns="45720" anchorCtr="0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5096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14603C8-4C70-4136-90E5-4CF125E81E8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11023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5763" y="876300"/>
            <a:ext cx="1951037" cy="4687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1063" y="876300"/>
            <a:ext cx="5702300" cy="4687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48DA5EA-BBE4-48B4-A4D2-DD895E388C4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797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3660B8B5-AFE1-4A5A-BBA7-BED6C030965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9451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DE119C1-12AD-4583-B827-AA18517CF416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5183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20888"/>
            <a:ext cx="3810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020888"/>
            <a:ext cx="3810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CBB07EF-1AA7-4EC0-BA2B-FF90D580100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211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85F50B8-01A3-4356-8BA6-98095F717F75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910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2C0F2966-DF9D-4869-BF5A-9F06AAEAEFE4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21262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B9E281B7-6914-427A-A0C7-609DE88F240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0273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0831101-FD1B-4BA0-9DD2-EEB633B641B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5007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DDE84B00-5871-469C-B2E1-0C694367D89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3149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New_TS_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"/>
          <a:stretch>
            <a:fillRect/>
          </a:stretch>
        </p:blipFill>
        <p:spPr bwMode="auto">
          <a:xfrm>
            <a:off x="0" y="-1588"/>
            <a:ext cx="91344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Slide_content_2_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5238"/>
            <a:ext cx="2978150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20888"/>
            <a:ext cx="77724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926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6250" y="6581775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" rIns="91440" bIns="9144" numCol="1" anchor="ctr" anchorCtr="1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5422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 </a:t>
            </a:r>
            <a:fld id="{D580E084-FE54-45F1-832A-D8AEE157CA45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81063" y="876300"/>
            <a:ext cx="77390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660775" y="6591300"/>
            <a:ext cx="1444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" bIns="9144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en-US" sz="1000" b="1" smtClean="0">
                <a:solidFill>
                  <a:srgbClr val="542200"/>
                </a:solidFill>
              </a:rPr>
              <a:t>T</a:t>
            </a:r>
            <a:r>
              <a:rPr lang="en-US" sz="800" b="1" smtClean="0">
                <a:solidFill>
                  <a:srgbClr val="542200"/>
                </a:solidFill>
              </a:rPr>
              <a:t>EAM</a:t>
            </a:r>
            <a:r>
              <a:rPr lang="en-US" sz="1000" b="1" smtClean="0">
                <a:solidFill>
                  <a:srgbClr val="542200"/>
                </a:solidFill>
              </a:rPr>
              <a:t>STEPPS 05.2</a:t>
            </a:r>
          </a:p>
        </p:txBody>
      </p:sp>
      <p:pic>
        <p:nvPicPr>
          <p:cNvPr id="1032" name="Picture 8" descr="Slide_content2_0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363"/>
            <a:ext cx="684213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Slide_content2_0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82" r="1672"/>
          <a:stretch>
            <a:fillRect/>
          </a:stretch>
        </p:blipFill>
        <p:spPr bwMode="auto">
          <a:xfrm>
            <a:off x="2962275" y="6400800"/>
            <a:ext cx="615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50" name="Text Box 10"/>
          <p:cNvSpPr txBox="1">
            <a:spLocks noChangeArrowheads="1"/>
          </p:cNvSpPr>
          <p:nvPr/>
        </p:nvSpPr>
        <p:spPr bwMode="auto">
          <a:xfrm>
            <a:off x="220663" y="6550025"/>
            <a:ext cx="1971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900" b="1" dirty="0" smtClean="0">
                <a:solidFill>
                  <a:schemeClr val="accent1"/>
                </a:solidFill>
              </a:rPr>
              <a:t>Mod 11  2.0   Page </a:t>
            </a:r>
            <a:fld id="{752F7489-F12E-4D23-9BDF-E40C99D7CD2C}" type="slidenum">
              <a:rPr lang="en-US" altLang="en-US" sz="900" b="1" smtClean="0">
                <a:solidFill>
                  <a:schemeClr val="accent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900" b="1" dirty="0" smtClean="0">
              <a:solidFill>
                <a:schemeClr val="accent1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427913" y="77788"/>
            <a:ext cx="1687512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Implementation Planning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630238" indent="-28575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</a:defRPr>
      </a:lvl2pPr>
      <a:lvl3pPr marL="860425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</a:defRPr>
      </a:lvl3pPr>
      <a:lvl4pPr marL="1090613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ヒラギノ角ゴ Pro W3" charset="0"/>
        </a:defRPr>
      </a:lvl4pPr>
      <a:lvl5pPr marL="1320800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ヒラギノ角ゴ Pro W3" charset="0"/>
        </a:defRPr>
      </a:lvl5pPr>
      <a:lvl6pPr marL="17780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2352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26924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1496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 descr="Implementation Plan"/>
          <p:cNvSpPr>
            <a:spLocks noGrp="1" noChangeArrowheads="1"/>
          </p:cNvSpPr>
          <p:nvPr>
            <p:ph type="ctrTitle"/>
          </p:nvPr>
        </p:nvSpPr>
        <p:spPr>
          <a:xfrm>
            <a:off x="1905000" y="1219200"/>
            <a:ext cx="7239000" cy="4800600"/>
          </a:xfrm>
        </p:spPr>
        <p:txBody>
          <a:bodyPr/>
          <a:lstStyle/>
          <a:p>
            <a:r>
              <a:rPr lang="en-US" altLang="en-US" sz="1500" smtClean="0">
                <a:ea typeface="ヒラギノ角ゴ Pro W3" pitchFamily="127" charset="-128"/>
              </a:rPr>
              <a:t/>
            </a:r>
            <a:br>
              <a:rPr lang="en-US" altLang="en-US" sz="1500" smtClean="0">
                <a:ea typeface="ヒラギノ角ゴ Pro W3" pitchFamily="127" charset="-128"/>
              </a:rPr>
            </a:br>
            <a:r>
              <a:rPr lang="en-US" altLang="en-US" sz="2300" smtClean="0">
                <a:solidFill>
                  <a:srgbClr val="7E5400"/>
                </a:solidFill>
                <a:ea typeface="ヒラギノ角ゴ Pro W3" pitchFamily="127" charset="-128"/>
              </a:rPr>
              <a:t/>
            </a:r>
            <a:br>
              <a:rPr lang="en-US" altLang="en-US" sz="2300" smtClean="0">
                <a:solidFill>
                  <a:srgbClr val="7E5400"/>
                </a:solidFill>
                <a:ea typeface="ヒラギノ角ゴ Pro W3" pitchFamily="127" charset="-128"/>
              </a:rPr>
            </a:br>
            <a:r>
              <a:rPr lang="en-US" altLang="en-US" sz="3600" smtClean="0">
                <a:solidFill>
                  <a:srgbClr val="7E5400"/>
                </a:solidFill>
                <a:ea typeface="ヒラギノ角ゴ Pro W3" pitchFamily="127" charset="-128"/>
              </a:rPr>
              <a:t>Implementation Planning</a:t>
            </a:r>
            <a:br>
              <a:rPr lang="en-US" altLang="en-US" sz="3600" smtClean="0">
                <a:solidFill>
                  <a:srgbClr val="7E5400"/>
                </a:solidFill>
                <a:ea typeface="ヒラギノ角ゴ Pro W3" pitchFamily="127" charset="-128"/>
              </a:rPr>
            </a:br>
            <a:r>
              <a:rPr lang="en-US" altLang="en-US" sz="3600" i="1" smtClean="0">
                <a:solidFill>
                  <a:schemeClr val="tx1"/>
                </a:solidFill>
                <a:ea typeface="ヒラギノ角ゴ Pro W3" pitchFamily="127" charset="-128"/>
              </a:rPr>
              <a:t/>
            </a:r>
            <a:br>
              <a:rPr lang="en-US" altLang="en-US" sz="3600" i="1" smtClean="0">
                <a:solidFill>
                  <a:schemeClr val="tx1"/>
                </a:solidFill>
                <a:ea typeface="ヒラギノ角ゴ Pro W3" pitchFamily="127" charset="-128"/>
              </a:rPr>
            </a:br>
            <a:r>
              <a:rPr lang="en-US" altLang="en-US" sz="2000" smtClean="0">
                <a:solidFill>
                  <a:srgbClr val="7E5400"/>
                </a:solidFill>
                <a:ea typeface="ヒラギノ角ゴ Pro W3" pitchFamily="127" charset="-128"/>
              </a:rPr>
              <a:t/>
            </a:r>
            <a:br>
              <a:rPr lang="en-US" altLang="en-US" sz="2000" smtClean="0">
                <a:solidFill>
                  <a:srgbClr val="7E5400"/>
                </a:solidFill>
                <a:ea typeface="ヒラギノ角ゴ Pro W3" pitchFamily="127" charset="-128"/>
              </a:rPr>
            </a:br>
            <a:r>
              <a:rPr lang="en-US" altLang="en-US" sz="1800" b="0" smtClean="0">
                <a:solidFill>
                  <a:srgbClr val="7E5400"/>
                </a:solidFill>
                <a:ea typeface="ヒラギノ角ゴ Pro W3" pitchFamily="127" charset="-128"/>
              </a:rPr>
              <a:t>  </a:t>
            </a:r>
            <a:r>
              <a:rPr lang="en-US" altLang="en-US" sz="900" b="0" i="1" smtClean="0">
                <a:solidFill>
                  <a:srgbClr val="7E5400"/>
                </a:solidFill>
                <a:ea typeface="ヒラギノ角ゴ Pro W3" pitchFamily="127" charset="-128"/>
              </a:rPr>
              <a:t/>
            </a:r>
            <a:br>
              <a:rPr lang="en-US" altLang="en-US" sz="900" b="0" i="1" smtClean="0">
                <a:solidFill>
                  <a:srgbClr val="7E5400"/>
                </a:solidFill>
                <a:ea typeface="ヒラギノ角ゴ Pro W3" pitchFamily="127" charset="-128"/>
              </a:rPr>
            </a:br>
            <a:endParaRPr lang="en-US" altLang="en-US" sz="2400" b="0" smtClean="0">
              <a:ea typeface="ヒラギノ角ゴ Pro W3" pitchFamily="127" charset="-128"/>
            </a:endParaRPr>
          </a:p>
        </p:txBody>
      </p:sp>
      <p:pic>
        <p:nvPicPr>
          <p:cNvPr id="3080" name="Picture 9" descr="TeamSTEPPS 2.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0" y="5853113"/>
            <a:ext cx="33623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6505" y="56294"/>
            <a:ext cx="5780779" cy="6801706"/>
          </a:xfrm>
          <a:noFill/>
        </p:spPr>
      </p:pic>
    </p:spTree>
    <p:extLst>
      <p:ext uri="{BB962C8B-B14F-4D97-AF65-F5344CB8AC3E}">
        <p14:creationId xmlns:p14="http://schemas.microsoft.com/office/powerpoint/2010/main" val="177339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20675"/>
            <a:ext cx="8410575" cy="625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457200"/>
            <a:ext cx="76581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585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Implementation 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Education examples from Tulane SOM</a:t>
            </a:r>
          </a:p>
          <a:p>
            <a:pPr lvl="1"/>
            <a:r>
              <a:rPr lang="en-US" dirty="0" smtClean="0">
                <a:latin typeface="Arial" charset="0"/>
              </a:rPr>
              <a:t>UME </a:t>
            </a:r>
            <a:r>
              <a:rPr lang="mr-IN" dirty="0" smtClean="0">
                <a:latin typeface="Arial" charset="0"/>
              </a:rPr>
              <a:t>–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interprofessional</a:t>
            </a:r>
            <a:r>
              <a:rPr lang="en-US" dirty="0" smtClean="0">
                <a:latin typeface="Arial" charset="0"/>
              </a:rPr>
              <a:t> sessions </a:t>
            </a:r>
          </a:p>
          <a:p>
            <a:pPr lvl="1"/>
            <a:r>
              <a:rPr lang="en-US" dirty="0" smtClean="0">
                <a:latin typeface="Arial" charset="0"/>
              </a:rPr>
              <a:t>GME </a:t>
            </a:r>
            <a:r>
              <a:rPr lang="mr-IN" dirty="0" smtClean="0">
                <a:latin typeface="Arial" charset="0"/>
              </a:rPr>
              <a:t>–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TeamSTEPPS</a:t>
            </a:r>
            <a:r>
              <a:rPr lang="en-US" dirty="0" smtClean="0">
                <a:latin typeface="Arial" charset="0"/>
              </a:rPr>
              <a:t> Essentials in Orientation</a:t>
            </a:r>
          </a:p>
          <a:p>
            <a:pPr lvl="1"/>
            <a:r>
              <a:rPr lang="en-US" dirty="0" smtClean="0">
                <a:latin typeface="Arial" charset="0"/>
              </a:rPr>
              <a:t>For all </a:t>
            </a:r>
            <a:r>
              <a:rPr lang="mr-IN" dirty="0" smtClean="0">
                <a:latin typeface="Arial" charset="0"/>
              </a:rPr>
              <a:t>–</a:t>
            </a:r>
            <a:r>
              <a:rPr lang="en-US" dirty="0" smtClean="0">
                <a:latin typeface="Arial" charset="0"/>
              </a:rPr>
              <a:t> simulation scenarios debriefed for TS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375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Students: Examples</a:t>
            </a:r>
            <a:br>
              <a:rPr lang="en-US" dirty="0" smtClean="0"/>
            </a:br>
            <a:r>
              <a:rPr lang="en-US" dirty="0" smtClean="0"/>
              <a:t>from Tulane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Interprofessional</a:t>
            </a:r>
            <a:r>
              <a:rPr lang="en-US" dirty="0" smtClean="0"/>
              <a:t> sessions among medical students, nursing, pharmacy</a:t>
            </a:r>
          </a:p>
          <a:p>
            <a:r>
              <a:rPr lang="en-US" dirty="0" smtClean="0"/>
              <a:t>Brief didactic on specific tools</a:t>
            </a:r>
          </a:p>
          <a:p>
            <a:r>
              <a:rPr lang="en-US" dirty="0" smtClean="0"/>
              <a:t>Simulation case (code call) debriefed for teamwork, leadership, and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92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Residents &amp; Fellows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interns and new Fellows are scheduled for </a:t>
            </a:r>
            <a:r>
              <a:rPr lang="en-US" dirty="0" err="1" smtClean="0"/>
              <a:t>TeamSTEPPS</a:t>
            </a:r>
            <a:r>
              <a:rPr lang="en-US" dirty="0" smtClean="0"/>
              <a:t> Essentials sessions during their Orientation week.</a:t>
            </a:r>
          </a:p>
          <a:p>
            <a:r>
              <a:rPr lang="en-US" dirty="0" smtClean="0"/>
              <a:t>Ensures they have exposure to the tools and concepts before beginning at Tulane Hospital.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45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Simulation for </a:t>
            </a:r>
            <a:r>
              <a:rPr lang="en-US" dirty="0" err="1" smtClean="0"/>
              <a:t>TeamSTEPPS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for all levels</a:t>
            </a:r>
          </a:p>
          <a:p>
            <a:r>
              <a:rPr lang="en-US" dirty="0" smtClean="0"/>
              <a:t>Run simulation cases that allow demonstration of </a:t>
            </a:r>
            <a:r>
              <a:rPr lang="en-US" dirty="0" err="1" smtClean="0"/>
              <a:t>TeamSTEPPS</a:t>
            </a:r>
            <a:r>
              <a:rPr lang="en-US" dirty="0" smtClean="0"/>
              <a:t> concepts: teamwork, leadership, mutual support, situation monitoring, or communication.</a:t>
            </a:r>
          </a:p>
          <a:p>
            <a:r>
              <a:rPr lang="en-US" dirty="0" smtClean="0"/>
              <a:t>Debrief on these concepts, not on medical knowledge or skills.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235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TeamSTEPPS</a:t>
            </a:r>
            <a:r>
              <a:rPr lang="en-US" dirty="0" smtClean="0"/>
              <a:t>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Response Code Call </a:t>
            </a:r>
            <a:r>
              <a:rPr lang="mr-IN" dirty="0" smtClean="0"/>
              <a:t>–</a:t>
            </a:r>
            <a:r>
              <a:rPr lang="en-US" dirty="0" smtClean="0"/>
              <a:t> demonstrates all concepts</a:t>
            </a:r>
          </a:p>
          <a:p>
            <a:r>
              <a:rPr lang="en-US" dirty="0" smtClean="0"/>
              <a:t>CVC Placement with confederate MD contaminating the field </a:t>
            </a:r>
            <a:r>
              <a:rPr lang="mr-IN" dirty="0" smtClean="0"/>
              <a:t>–</a:t>
            </a:r>
            <a:r>
              <a:rPr lang="en-US" dirty="0" smtClean="0"/>
              <a:t> demonstrates situation monitoring and communication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172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Plan Focus: Handoffs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</a:t>
            </a:r>
            <a:r>
              <a:rPr lang="en-US" dirty="0" smtClean="0"/>
              <a:t>llness:  How sick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</a:t>
            </a:r>
            <a:r>
              <a:rPr lang="en-US" dirty="0" smtClean="0"/>
              <a:t>atient Summary:  Diagnosis and plans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en-US" dirty="0" smtClean="0"/>
              <a:t>ctions:  To do list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ituation:  Contingency plans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ynthesis:  Receiver summarizes and asks questions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68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81062" y="876300"/>
            <a:ext cx="8090659" cy="914400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ea typeface="ヒラギノ角ゴ Pro W3" pitchFamily="127" charset="-128"/>
              </a:rPr>
              <a:t>TeamSTEPPS</a:t>
            </a:r>
            <a:r>
              <a:rPr lang="en-US" altLang="en-US" dirty="0" smtClean="0">
                <a:ea typeface="ヒラギノ角ゴ Pro W3" pitchFamily="127" charset="-128"/>
              </a:rPr>
              <a:t> </a:t>
            </a:r>
            <a:br>
              <a:rPr lang="en-US" altLang="en-US" dirty="0" smtClean="0">
                <a:ea typeface="ヒラギノ角ゴ Pro W3" pitchFamily="127" charset="-128"/>
              </a:rPr>
            </a:br>
            <a:r>
              <a:rPr lang="en-US" altLang="en-US" dirty="0" smtClean="0">
                <a:ea typeface="ヒラギノ角ゴ Pro W3" pitchFamily="127" charset="-128"/>
              </a:rPr>
              <a:t>Implementation Planning Workshop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73288"/>
            <a:ext cx="5867400" cy="430371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ヒラギノ角ゴ Pro W3" pitchFamily="127" charset="-128"/>
              </a:rPr>
              <a:t>Break into working groups by best alignment of common issues</a:t>
            </a:r>
          </a:p>
          <a:p>
            <a:pPr eaLnBrk="1" hangingPunct="1"/>
            <a:r>
              <a:rPr lang="en-US" altLang="en-US" dirty="0" smtClean="0">
                <a:ea typeface="ヒラギノ角ゴ Pro W3" pitchFamily="127" charset="-128"/>
              </a:rPr>
              <a:t>Start to develop your Action Plan</a:t>
            </a:r>
          </a:p>
          <a:p>
            <a:pPr eaLnBrk="1" hangingPunct="1"/>
            <a:r>
              <a:rPr lang="en-US" altLang="en-US" dirty="0" smtClean="0">
                <a:ea typeface="ヒラギノ角ゴ Pro W3" pitchFamily="127" charset="-128"/>
              </a:rPr>
              <a:t>Be ready to present and discuss your Action Plan with the larger group after lunch</a:t>
            </a:r>
          </a:p>
        </p:txBody>
      </p:sp>
      <p:pic>
        <p:nvPicPr>
          <p:cNvPr id="22532" name="Picture 4" descr="exerci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088" y="3960813"/>
            <a:ext cx="1419225" cy="233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Objectives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lvl="3" indent="-171450" eaLnBrk="1" hangingPunct="1"/>
            <a:r>
              <a:rPr lang="en-US" altLang="en-US" smtClean="0">
                <a:ea typeface="ヒラギノ角ゴ Pro W3" pitchFamily="127" charset="-128"/>
              </a:rPr>
              <a:t>Describe the steps involved in implementing TeamSTEPPS</a:t>
            </a:r>
          </a:p>
          <a:p>
            <a:pPr marL="463550" lvl="3" indent="-171450" eaLnBrk="1" hangingPunct="1"/>
            <a:r>
              <a:rPr lang="en-US" altLang="en-US" smtClean="0">
                <a:ea typeface="ヒラギノ角ゴ Pro W3" pitchFamily="127" charset="-128"/>
              </a:rPr>
              <a:t>Develop a TeamSTEPPS Implementation Plan</a:t>
            </a:r>
          </a:p>
          <a:p>
            <a:endParaRPr lang="en-US" altLang="en-US" smtClean="0">
              <a:ea typeface="ヒラギノ角ゴ Pro W3" pitchFamily="12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81063" y="876300"/>
            <a:ext cx="7739062" cy="7239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Shift Toward a Culture of Safety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>
              <a:ea typeface="ヒラギノ角ゴ Pro W3" pitchFamily="127" charset="-128"/>
            </a:endParaRPr>
          </a:p>
        </p:txBody>
      </p:sp>
      <p:pic>
        <p:nvPicPr>
          <p:cNvPr id="5124" name="Picture 3" descr="alt=&quot;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522413"/>
            <a:ext cx="81534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104900"/>
            <a:ext cx="1911350" cy="914400"/>
          </a:xfrm>
        </p:spPr>
        <p:txBody>
          <a:bodyPr/>
          <a:lstStyle/>
          <a:p>
            <a:pPr algn="l"/>
            <a:r>
              <a:rPr lang="en-US" sz="2000"/>
              <a:t>TeamSTEPPS </a:t>
            </a:r>
            <a:br>
              <a:rPr lang="en-US" sz="2000"/>
            </a:br>
            <a:r>
              <a:rPr lang="en-US" sz="2000"/>
              <a:t>Action </a:t>
            </a:r>
            <a:br>
              <a:rPr lang="en-US" sz="2000"/>
            </a:br>
            <a:r>
              <a:rPr lang="en-US" sz="2000"/>
              <a:t>Planning</a:t>
            </a:r>
            <a:br>
              <a:rPr lang="en-US" sz="2000"/>
            </a:br>
            <a:r>
              <a:rPr lang="en-US" sz="2000"/>
              <a:t>At-A-Glance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713163" y="955675"/>
            <a:ext cx="3846512" cy="428625"/>
            <a:chOff x="624" y="384"/>
            <a:chExt cx="1727" cy="432"/>
          </a:xfrm>
        </p:grpSpPr>
        <p:sp>
          <p:nvSpPr>
            <p:cNvPr id="6" name="Rectangle 4" descr="Light upward diagonal"/>
            <p:cNvSpPr>
              <a:spLocks noChangeArrowheads="1"/>
            </p:cNvSpPr>
            <p:nvPr/>
          </p:nvSpPr>
          <p:spPr bwMode="auto">
            <a:xfrm>
              <a:off x="624" y="384"/>
              <a:ext cx="1727" cy="432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53" y="413"/>
              <a:ext cx="1670" cy="37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sz="1000" b="1"/>
                <a:t>Create a Change Team</a:t>
              </a:r>
              <a:r>
                <a:rPr lang="en-US" sz="1400">
                  <a:latin typeface="Maiandra GD" charset="0"/>
                </a:rPr>
                <a:t> 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3319463" y="1009650"/>
            <a:ext cx="306387" cy="306388"/>
            <a:chOff x="2687" y="750"/>
            <a:chExt cx="288" cy="288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2687" y="750"/>
              <a:ext cx="288" cy="288"/>
            </a:xfrm>
            <a:prstGeom prst="diamond">
              <a:avLst/>
            </a:prstGeom>
            <a:pattFill prst="diagBrick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2735" y="79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 defTabSz="957263"/>
              <a:r>
                <a:rPr lang="en-US" sz="1000">
                  <a:latin typeface="Maiandra GD" charset="0"/>
                </a:rPr>
                <a:t>1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3713163" y="1473200"/>
            <a:ext cx="3846512" cy="409575"/>
            <a:chOff x="624" y="384"/>
            <a:chExt cx="1727" cy="432"/>
          </a:xfrm>
        </p:grpSpPr>
        <p:sp>
          <p:nvSpPr>
            <p:cNvPr id="12" name="Rectangle 10" descr="Light upward diagonal"/>
            <p:cNvSpPr>
              <a:spLocks noChangeArrowheads="1"/>
            </p:cNvSpPr>
            <p:nvPr/>
          </p:nvSpPr>
          <p:spPr bwMode="auto">
            <a:xfrm>
              <a:off x="624" y="384"/>
              <a:ext cx="1727" cy="432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653" y="413"/>
              <a:ext cx="1670" cy="37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sz="1000" b="1"/>
                <a:t>Define the Problem/Challenge or Opportunity for Improvement</a:t>
              </a:r>
              <a:endParaRPr lang="en-US" sz="1000">
                <a:latin typeface="Maiandra GD" charset="0"/>
              </a:endParaRP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3319463" y="1517650"/>
            <a:ext cx="306387" cy="306388"/>
            <a:chOff x="2687" y="750"/>
            <a:chExt cx="288" cy="288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2687" y="750"/>
              <a:ext cx="288" cy="288"/>
            </a:xfrm>
            <a:prstGeom prst="diamond">
              <a:avLst/>
            </a:prstGeom>
            <a:pattFill prst="diagBrick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2735" y="79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 defTabSz="957263"/>
              <a:r>
                <a:rPr lang="en-US" sz="1000">
                  <a:latin typeface="Maiandra GD" charset="0"/>
                </a:rPr>
                <a:t>2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319463" y="2016125"/>
            <a:ext cx="306387" cy="306388"/>
            <a:chOff x="2687" y="750"/>
            <a:chExt cx="288" cy="288"/>
          </a:xfrm>
        </p:grpSpPr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2687" y="750"/>
              <a:ext cx="288" cy="288"/>
            </a:xfrm>
            <a:prstGeom prst="diamond">
              <a:avLst/>
            </a:prstGeom>
            <a:pattFill prst="diagBrick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2735" y="79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 defTabSz="957263"/>
              <a:r>
                <a:rPr lang="en-US" sz="1000">
                  <a:latin typeface="Maiandra GD" charset="0"/>
                </a:rPr>
                <a:t>3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3713163" y="2487613"/>
            <a:ext cx="3846512" cy="400050"/>
            <a:chOff x="624" y="384"/>
            <a:chExt cx="1727" cy="432"/>
          </a:xfrm>
        </p:grpSpPr>
        <p:sp>
          <p:nvSpPr>
            <p:cNvPr id="21" name="Rectangle 19" descr="Light upward diagonal"/>
            <p:cNvSpPr>
              <a:spLocks noChangeArrowheads="1"/>
            </p:cNvSpPr>
            <p:nvPr/>
          </p:nvSpPr>
          <p:spPr bwMode="auto">
            <a:xfrm>
              <a:off x="624" y="384"/>
              <a:ext cx="1727" cy="432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653" y="413"/>
              <a:ext cx="1670" cy="37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sz="1000" b="1"/>
                <a:t>Define the TeamSTEPPS Intervention</a:t>
              </a:r>
            </a:p>
          </p:txBody>
        </p:sp>
      </p:grp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3319463" y="2533650"/>
            <a:ext cx="306387" cy="306388"/>
            <a:chOff x="2687" y="750"/>
            <a:chExt cx="288" cy="288"/>
          </a:xfrm>
        </p:grpSpPr>
        <p:sp>
          <p:nvSpPr>
            <p:cNvPr id="24" name="AutoShape 22"/>
            <p:cNvSpPr>
              <a:spLocks noChangeArrowheads="1"/>
            </p:cNvSpPr>
            <p:nvPr/>
          </p:nvSpPr>
          <p:spPr bwMode="auto">
            <a:xfrm>
              <a:off x="2687" y="750"/>
              <a:ext cx="288" cy="288"/>
            </a:xfrm>
            <a:prstGeom prst="diamond">
              <a:avLst/>
            </a:prstGeom>
            <a:pattFill prst="diagBrick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5" name="AutoShape 23"/>
            <p:cNvSpPr>
              <a:spLocks noChangeArrowheads="1"/>
            </p:cNvSpPr>
            <p:nvPr/>
          </p:nvSpPr>
          <p:spPr bwMode="auto">
            <a:xfrm>
              <a:off x="2735" y="79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 defTabSz="957263"/>
              <a:r>
                <a:rPr lang="en-US" sz="1000">
                  <a:latin typeface="Maiandra GD" charset="0"/>
                </a:rPr>
                <a:t>4</a:t>
              </a: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3690938" y="2974975"/>
            <a:ext cx="3846512" cy="542925"/>
            <a:chOff x="624" y="384"/>
            <a:chExt cx="1727" cy="432"/>
          </a:xfrm>
        </p:grpSpPr>
        <p:sp>
          <p:nvSpPr>
            <p:cNvPr id="27" name="Rectangle 25" descr="Light upward diagonal"/>
            <p:cNvSpPr>
              <a:spLocks noChangeArrowheads="1"/>
            </p:cNvSpPr>
            <p:nvPr/>
          </p:nvSpPr>
          <p:spPr bwMode="auto">
            <a:xfrm>
              <a:off x="624" y="384"/>
              <a:ext cx="1727" cy="432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653" y="413"/>
              <a:ext cx="1670" cy="37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sz="1000" b="1"/>
                <a:t>Develop Plan for Testing the Effectiveness of Your TeamSTEPPS Intervention</a:t>
              </a:r>
              <a:endParaRPr lang="en-US" sz="1000">
                <a:latin typeface="Maiandra GD" charset="0"/>
              </a:endParaRPr>
            </a:p>
          </p:txBody>
        </p:sp>
      </p:grp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3306763" y="3105150"/>
            <a:ext cx="306387" cy="306388"/>
            <a:chOff x="2687" y="750"/>
            <a:chExt cx="288" cy="288"/>
          </a:xfrm>
        </p:grpSpPr>
        <p:sp>
          <p:nvSpPr>
            <p:cNvPr id="30" name="AutoShape 28"/>
            <p:cNvSpPr>
              <a:spLocks noChangeArrowheads="1"/>
            </p:cNvSpPr>
            <p:nvPr/>
          </p:nvSpPr>
          <p:spPr bwMode="auto">
            <a:xfrm>
              <a:off x="2687" y="750"/>
              <a:ext cx="288" cy="288"/>
            </a:xfrm>
            <a:prstGeom prst="diamond">
              <a:avLst/>
            </a:prstGeom>
            <a:pattFill prst="diagBrick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1" name="AutoShape 29"/>
            <p:cNvSpPr>
              <a:spLocks noChangeArrowheads="1"/>
            </p:cNvSpPr>
            <p:nvPr/>
          </p:nvSpPr>
          <p:spPr bwMode="auto">
            <a:xfrm>
              <a:off x="2735" y="79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 defTabSz="957263"/>
              <a:r>
                <a:rPr lang="en-US" sz="1000">
                  <a:latin typeface="Maiandra GD" charset="0"/>
                </a:rPr>
                <a:t>5</a:t>
              </a:r>
            </a:p>
          </p:txBody>
        </p:sp>
      </p:grpSp>
      <p:grpSp>
        <p:nvGrpSpPr>
          <p:cNvPr id="32" name="Group 30"/>
          <p:cNvGrpSpPr>
            <a:grpSpLocks/>
          </p:cNvGrpSpPr>
          <p:nvPr/>
        </p:nvGrpSpPr>
        <p:grpSpPr bwMode="auto">
          <a:xfrm>
            <a:off x="3700463" y="3606800"/>
            <a:ext cx="3846512" cy="361950"/>
            <a:chOff x="624" y="384"/>
            <a:chExt cx="1727" cy="432"/>
          </a:xfrm>
        </p:grpSpPr>
        <p:sp>
          <p:nvSpPr>
            <p:cNvPr id="33" name="Rectangle 31" descr="Light upward diagonal"/>
            <p:cNvSpPr>
              <a:spLocks noChangeArrowheads="1"/>
            </p:cNvSpPr>
            <p:nvPr/>
          </p:nvSpPr>
          <p:spPr bwMode="auto">
            <a:xfrm>
              <a:off x="624" y="384"/>
              <a:ext cx="1727" cy="432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653" y="413"/>
              <a:ext cx="1670" cy="37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sz="1000" b="1"/>
                <a:t>Develop Implementation Plan</a:t>
              </a:r>
              <a:endParaRPr lang="en-US" sz="1000">
                <a:latin typeface="Maiandra GD" charset="0"/>
              </a:endParaRPr>
            </a:p>
          </p:txBody>
        </p:sp>
      </p:grpSp>
      <p:grpSp>
        <p:nvGrpSpPr>
          <p:cNvPr id="35" name="Group 33"/>
          <p:cNvGrpSpPr>
            <a:grpSpLocks/>
          </p:cNvGrpSpPr>
          <p:nvPr/>
        </p:nvGrpSpPr>
        <p:grpSpPr bwMode="auto">
          <a:xfrm>
            <a:off x="3306763" y="3622675"/>
            <a:ext cx="306387" cy="306388"/>
            <a:chOff x="2687" y="750"/>
            <a:chExt cx="288" cy="288"/>
          </a:xfrm>
        </p:grpSpPr>
        <p:sp>
          <p:nvSpPr>
            <p:cNvPr id="36" name="AutoShape 34"/>
            <p:cNvSpPr>
              <a:spLocks noChangeArrowheads="1"/>
            </p:cNvSpPr>
            <p:nvPr/>
          </p:nvSpPr>
          <p:spPr bwMode="auto">
            <a:xfrm>
              <a:off x="2687" y="750"/>
              <a:ext cx="288" cy="288"/>
            </a:xfrm>
            <a:prstGeom prst="diamond">
              <a:avLst/>
            </a:prstGeom>
            <a:pattFill prst="diagBrick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37" name="AutoShape 35"/>
            <p:cNvSpPr>
              <a:spLocks noChangeArrowheads="1"/>
            </p:cNvSpPr>
            <p:nvPr/>
          </p:nvSpPr>
          <p:spPr bwMode="auto">
            <a:xfrm>
              <a:off x="2735" y="79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 defTabSz="957263"/>
              <a:r>
                <a:rPr lang="en-US" sz="1000">
                  <a:latin typeface="Maiandra GD" charset="0"/>
                </a:rPr>
                <a:t>6</a:t>
              </a:r>
            </a:p>
          </p:txBody>
        </p:sp>
      </p:grpSp>
      <p:grpSp>
        <p:nvGrpSpPr>
          <p:cNvPr id="38" name="Group 36"/>
          <p:cNvGrpSpPr>
            <a:grpSpLocks/>
          </p:cNvGrpSpPr>
          <p:nvPr/>
        </p:nvGrpSpPr>
        <p:grpSpPr bwMode="auto">
          <a:xfrm>
            <a:off x="3700463" y="4075113"/>
            <a:ext cx="3846512" cy="523875"/>
            <a:chOff x="624" y="384"/>
            <a:chExt cx="1727" cy="432"/>
          </a:xfrm>
        </p:grpSpPr>
        <p:sp>
          <p:nvSpPr>
            <p:cNvPr id="39" name="Rectangle 37" descr="Light upward diagonal"/>
            <p:cNvSpPr>
              <a:spLocks noChangeArrowheads="1"/>
            </p:cNvSpPr>
            <p:nvPr/>
          </p:nvSpPr>
          <p:spPr bwMode="auto">
            <a:xfrm>
              <a:off x="624" y="384"/>
              <a:ext cx="1727" cy="432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653" y="413"/>
              <a:ext cx="1670" cy="37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sz="1000" b="1"/>
                <a:t>Develop a Plan for Sustained Continuous Improvement </a:t>
              </a:r>
              <a:br>
                <a:rPr lang="en-US" sz="1000" b="1"/>
              </a:br>
              <a:endParaRPr lang="en-US" sz="1000" b="1"/>
            </a:p>
          </p:txBody>
        </p:sp>
      </p:grpSp>
      <p:grpSp>
        <p:nvGrpSpPr>
          <p:cNvPr id="41" name="Group 39"/>
          <p:cNvGrpSpPr>
            <a:grpSpLocks/>
          </p:cNvGrpSpPr>
          <p:nvPr/>
        </p:nvGrpSpPr>
        <p:grpSpPr bwMode="auto">
          <a:xfrm>
            <a:off x="3306763" y="4187825"/>
            <a:ext cx="306387" cy="306388"/>
            <a:chOff x="2687" y="750"/>
            <a:chExt cx="288" cy="288"/>
          </a:xfrm>
        </p:grpSpPr>
        <p:sp>
          <p:nvSpPr>
            <p:cNvPr id="42" name="AutoShape 40"/>
            <p:cNvSpPr>
              <a:spLocks noChangeArrowheads="1"/>
            </p:cNvSpPr>
            <p:nvPr/>
          </p:nvSpPr>
          <p:spPr bwMode="auto">
            <a:xfrm>
              <a:off x="2687" y="750"/>
              <a:ext cx="288" cy="288"/>
            </a:xfrm>
            <a:prstGeom prst="diamond">
              <a:avLst/>
            </a:prstGeom>
            <a:pattFill prst="diagBrick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3" name="AutoShape 41"/>
            <p:cNvSpPr>
              <a:spLocks noChangeArrowheads="1"/>
            </p:cNvSpPr>
            <p:nvPr/>
          </p:nvSpPr>
          <p:spPr bwMode="auto">
            <a:xfrm>
              <a:off x="2735" y="79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 defTabSz="957263"/>
              <a:r>
                <a:rPr lang="en-US" sz="1000">
                  <a:latin typeface="Maiandra GD" charset="0"/>
                </a:rPr>
                <a:t>7</a:t>
              </a:r>
            </a:p>
          </p:txBody>
        </p:sp>
      </p:grpSp>
      <p:grpSp>
        <p:nvGrpSpPr>
          <p:cNvPr id="44" name="Group 42"/>
          <p:cNvGrpSpPr>
            <a:grpSpLocks/>
          </p:cNvGrpSpPr>
          <p:nvPr/>
        </p:nvGrpSpPr>
        <p:grpSpPr bwMode="auto">
          <a:xfrm>
            <a:off x="3700463" y="4695825"/>
            <a:ext cx="3846512" cy="323850"/>
            <a:chOff x="624" y="384"/>
            <a:chExt cx="1727" cy="432"/>
          </a:xfrm>
        </p:grpSpPr>
        <p:sp>
          <p:nvSpPr>
            <p:cNvPr id="45" name="Rectangle 43" descr="Light upward diagonal"/>
            <p:cNvSpPr>
              <a:spLocks noChangeArrowheads="1"/>
            </p:cNvSpPr>
            <p:nvPr/>
          </p:nvSpPr>
          <p:spPr bwMode="auto">
            <a:xfrm>
              <a:off x="624" y="384"/>
              <a:ext cx="1727" cy="432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653" y="413"/>
              <a:ext cx="1670" cy="37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sz="1000" b="1"/>
                <a:t>Develop a Communication Plan</a:t>
              </a:r>
            </a:p>
          </p:txBody>
        </p:sp>
      </p:grpSp>
      <p:grpSp>
        <p:nvGrpSpPr>
          <p:cNvPr id="47" name="Group 45"/>
          <p:cNvGrpSpPr>
            <a:grpSpLocks/>
          </p:cNvGrpSpPr>
          <p:nvPr/>
        </p:nvGrpSpPr>
        <p:grpSpPr bwMode="auto">
          <a:xfrm>
            <a:off x="3306763" y="4714875"/>
            <a:ext cx="306387" cy="306388"/>
            <a:chOff x="2687" y="750"/>
            <a:chExt cx="288" cy="288"/>
          </a:xfrm>
        </p:grpSpPr>
        <p:sp>
          <p:nvSpPr>
            <p:cNvPr id="48" name="AutoShape 46"/>
            <p:cNvSpPr>
              <a:spLocks noChangeArrowheads="1"/>
            </p:cNvSpPr>
            <p:nvPr/>
          </p:nvSpPr>
          <p:spPr bwMode="auto">
            <a:xfrm>
              <a:off x="2687" y="750"/>
              <a:ext cx="288" cy="288"/>
            </a:xfrm>
            <a:prstGeom prst="diamond">
              <a:avLst/>
            </a:prstGeom>
            <a:pattFill prst="diagBrick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49" name="AutoShape 47"/>
            <p:cNvSpPr>
              <a:spLocks noChangeArrowheads="1"/>
            </p:cNvSpPr>
            <p:nvPr/>
          </p:nvSpPr>
          <p:spPr bwMode="auto">
            <a:xfrm>
              <a:off x="2735" y="79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 defTabSz="957263"/>
              <a:r>
                <a:rPr lang="en-US" sz="1000">
                  <a:latin typeface="Maiandra GD" charset="0"/>
                </a:rPr>
                <a:t>8</a:t>
              </a:r>
            </a:p>
          </p:txBody>
        </p:sp>
      </p:grpSp>
      <p:grpSp>
        <p:nvGrpSpPr>
          <p:cNvPr id="50" name="Group 48"/>
          <p:cNvGrpSpPr>
            <a:grpSpLocks/>
          </p:cNvGrpSpPr>
          <p:nvPr/>
        </p:nvGrpSpPr>
        <p:grpSpPr bwMode="auto">
          <a:xfrm>
            <a:off x="3706813" y="5154613"/>
            <a:ext cx="3846512" cy="523875"/>
            <a:chOff x="624" y="384"/>
            <a:chExt cx="1727" cy="432"/>
          </a:xfrm>
        </p:grpSpPr>
        <p:sp>
          <p:nvSpPr>
            <p:cNvPr id="51" name="Rectangle 49" descr="Light upward diagonal"/>
            <p:cNvSpPr>
              <a:spLocks noChangeArrowheads="1"/>
            </p:cNvSpPr>
            <p:nvPr/>
          </p:nvSpPr>
          <p:spPr bwMode="auto">
            <a:xfrm>
              <a:off x="624" y="384"/>
              <a:ext cx="1727" cy="432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653" y="413"/>
              <a:ext cx="1670" cy="37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sz="1000" b="1"/>
                <a:t>Putting it All Together: </a:t>
              </a:r>
              <a:br>
                <a:rPr lang="en-US" sz="1000" b="1"/>
              </a:br>
              <a:r>
                <a:rPr lang="en-US" sz="1000" b="1"/>
                <a:t>Writing the TeamSTEPPS Action Plan</a:t>
              </a:r>
              <a:endParaRPr lang="en-US" sz="1000">
                <a:latin typeface="Maiandra GD" charset="0"/>
              </a:endParaRPr>
            </a:p>
          </p:txBody>
        </p:sp>
      </p:grpSp>
      <p:grpSp>
        <p:nvGrpSpPr>
          <p:cNvPr id="53" name="Group 51"/>
          <p:cNvGrpSpPr>
            <a:grpSpLocks/>
          </p:cNvGrpSpPr>
          <p:nvPr/>
        </p:nvGrpSpPr>
        <p:grpSpPr bwMode="auto">
          <a:xfrm>
            <a:off x="3313113" y="5273675"/>
            <a:ext cx="306387" cy="306388"/>
            <a:chOff x="2687" y="750"/>
            <a:chExt cx="288" cy="288"/>
          </a:xfrm>
        </p:grpSpPr>
        <p:sp>
          <p:nvSpPr>
            <p:cNvPr id="54" name="AutoShape 52"/>
            <p:cNvSpPr>
              <a:spLocks noChangeArrowheads="1"/>
            </p:cNvSpPr>
            <p:nvPr/>
          </p:nvSpPr>
          <p:spPr bwMode="auto">
            <a:xfrm>
              <a:off x="2687" y="750"/>
              <a:ext cx="288" cy="288"/>
            </a:xfrm>
            <a:prstGeom prst="diamond">
              <a:avLst/>
            </a:prstGeom>
            <a:pattFill prst="diagBrick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5" name="AutoShape 53"/>
            <p:cNvSpPr>
              <a:spLocks noChangeArrowheads="1"/>
            </p:cNvSpPr>
            <p:nvPr/>
          </p:nvSpPr>
          <p:spPr bwMode="auto">
            <a:xfrm>
              <a:off x="2735" y="79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 defTabSz="957263"/>
              <a:r>
                <a:rPr lang="en-US" sz="1000">
                  <a:latin typeface="Maiandra GD" charset="0"/>
                </a:rPr>
                <a:t>9</a:t>
              </a:r>
            </a:p>
          </p:txBody>
        </p:sp>
      </p:grpSp>
      <p:grpSp>
        <p:nvGrpSpPr>
          <p:cNvPr id="56" name="Group 54"/>
          <p:cNvGrpSpPr>
            <a:grpSpLocks/>
          </p:cNvGrpSpPr>
          <p:nvPr/>
        </p:nvGrpSpPr>
        <p:grpSpPr bwMode="auto">
          <a:xfrm>
            <a:off x="3706813" y="5813425"/>
            <a:ext cx="3846512" cy="523875"/>
            <a:chOff x="624" y="384"/>
            <a:chExt cx="1727" cy="432"/>
          </a:xfrm>
        </p:grpSpPr>
        <p:sp>
          <p:nvSpPr>
            <p:cNvPr id="57" name="Rectangle 55" descr="Light upward diagonal"/>
            <p:cNvSpPr>
              <a:spLocks noChangeArrowheads="1"/>
            </p:cNvSpPr>
            <p:nvPr/>
          </p:nvSpPr>
          <p:spPr bwMode="auto">
            <a:xfrm>
              <a:off x="624" y="384"/>
              <a:ext cx="1727" cy="432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653" y="413"/>
              <a:ext cx="1670" cy="37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sz="1000" b="1"/>
                <a:t>Review your TeamSTEPPS Action Plan </a:t>
              </a:r>
              <a:br>
                <a:rPr lang="en-US" sz="1000" b="1"/>
              </a:br>
              <a:r>
                <a:rPr lang="en-US" sz="1000" b="1"/>
                <a:t>with Key Personnel</a:t>
              </a:r>
              <a:endParaRPr lang="en-US" sz="1000">
                <a:latin typeface="Maiandra GD" charset="0"/>
              </a:endParaRPr>
            </a:p>
          </p:txBody>
        </p:sp>
      </p:grpSp>
      <p:grpSp>
        <p:nvGrpSpPr>
          <p:cNvPr id="59" name="Group 57"/>
          <p:cNvGrpSpPr>
            <a:grpSpLocks/>
          </p:cNvGrpSpPr>
          <p:nvPr/>
        </p:nvGrpSpPr>
        <p:grpSpPr bwMode="auto">
          <a:xfrm>
            <a:off x="3313113" y="5953125"/>
            <a:ext cx="306387" cy="306388"/>
            <a:chOff x="2687" y="750"/>
            <a:chExt cx="288" cy="288"/>
          </a:xfrm>
        </p:grpSpPr>
        <p:sp>
          <p:nvSpPr>
            <p:cNvPr id="60" name="AutoShape 58"/>
            <p:cNvSpPr>
              <a:spLocks noChangeArrowheads="1"/>
            </p:cNvSpPr>
            <p:nvPr/>
          </p:nvSpPr>
          <p:spPr bwMode="auto">
            <a:xfrm>
              <a:off x="2687" y="750"/>
              <a:ext cx="288" cy="288"/>
            </a:xfrm>
            <a:prstGeom prst="diamond">
              <a:avLst/>
            </a:prstGeom>
            <a:pattFill prst="diagBrick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1" name="AutoShape 59"/>
            <p:cNvSpPr>
              <a:spLocks noChangeArrowheads="1"/>
            </p:cNvSpPr>
            <p:nvPr/>
          </p:nvSpPr>
          <p:spPr bwMode="auto">
            <a:xfrm>
              <a:off x="2735" y="798"/>
              <a:ext cx="192" cy="192"/>
            </a:xfrm>
            <a:prstGeom prst="flowChartConnector">
              <a:avLst/>
            </a:prstGeom>
            <a:solidFill>
              <a:schemeClr val="bg1"/>
            </a:solidFill>
            <a:ln w="31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 defTabSz="957263"/>
              <a:r>
                <a:rPr lang="en-US" sz="1000">
                  <a:latin typeface="Maiandra GD" charset="0"/>
                </a:rPr>
                <a:t>10</a:t>
              </a:r>
            </a:p>
          </p:txBody>
        </p:sp>
      </p:grpSp>
      <p:grpSp>
        <p:nvGrpSpPr>
          <p:cNvPr id="62" name="Group 60"/>
          <p:cNvGrpSpPr>
            <a:grpSpLocks/>
          </p:cNvGrpSpPr>
          <p:nvPr/>
        </p:nvGrpSpPr>
        <p:grpSpPr bwMode="auto">
          <a:xfrm>
            <a:off x="3713163" y="1943100"/>
            <a:ext cx="3846512" cy="428625"/>
            <a:chOff x="624" y="384"/>
            <a:chExt cx="1727" cy="432"/>
          </a:xfrm>
        </p:grpSpPr>
        <p:sp>
          <p:nvSpPr>
            <p:cNvPr id="63" name="Rectangle 61" descr="Light upward diagonal"/>
            <p:cNvSpPr>
              <a:spLocks noChangeArrowheads="1"/>
            </p:cNvSpPr>
            <p:nvPr/>
          </p:nvSpPr>
          <p:spPr bwMode="auto">
            <a:xfrm>
              <a:off x="624" y="384"/>
              <a:ext cx="1727" cy="432"/>
            </a:xfrm>
            <a:prstGeom prst="rect">
              <a:avLst/>
            </a:prstGeom>
            <a:pattFill prst="ltUpDiag">
              <a:fgClr>
                <a:schemeClr val="tx1"/>
              </a:fgClr>
              <a:bgClr>
                <a:srgbClr val="FFFF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653" y="413"/>
              <a:ext cx="1670" cy="37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sz="1000" b="1"/>
                <a:t>Define the Aim(s) of your TeamSTEPPS Intervention</a:t>
              </a:r>
            </a:p>
          </p:txBody>
        </p:sp>
      </p:grpSp>
      <p:grpSp>
        <p:nvGrpSpPr>
          <p:cNvPr id="65" name="Group 63"/>
          <p:cNvGrpSpPr>
            <a:grpSpLocks/>
          </p:cNvGrpSpPr>
          <p:nvPr/>
        </p:nvGrpSpPr>
        <p:grpSpPr bwMode="auto">
          <a:xfrm>
            <a:off x="7932738" y="2111375"/>
            <a:ext cx="985837" cy="1143000"/>
            <a:chOff x="3505" y="1536"/>
            <a:chExt cx="573" cy="720"/>
          </a:xfrm>
        </p:grpSpPr>
        <p:sp>
          <p:nvSpPr>
            <p:cNvPr id="66" name="Rectangle 64" descr="Diagonal brick"/>
            <p:cNvSpPr>
              <a:spLocks noChangeArrowheads="1"/>
            </p:cNvSpPr>
            <p:nvPr/>
          </p:nvSpPr>
          <p:spPr bwMode="auto">
            <a:xfrm>
              <a:off x="3505" y="1536"/>
              <a:ext cx="573" cy="720"/>
            </a:xfrm>
            <a:prstGeom prst="rect">
              <a:avLst/>
            </a:prstGeom>
            <a:pattFill prst="diagBrick">
              <a:fgClr>
                <a:schemeClr val="tx1"/>
              </a:fgClr>
              <a:bgClr>
                <a:srgbClr val="FFFF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AutoShape 65"/>
            <p:cNvSpPr>
              <a:spLocks noChangeArrowheads="1"/>
            </p:cNvSpPr>
            <p:nvPr/>
          </p:nvSpPr>
          <p:spPr bwMode="auto">
            <a:xfrm>
              <a:off x="3550" y="1584"/>
              <a:ext cx="484" cy="624"/>
            </a:xfrm>
            <a:prstGeom prst="flowChartProcess">
              <a:avLst/>
            </a:prstGeom>
            <a:solidFill>
              <a:schemeClr val="bg1"/>
            </a:solidFill>
            <a:ln w="317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sz="1000" b="1"/>
                <a:t>Identify Priority Problem/</a:t>
              </a:r>
            </a:p>
            <a:p>
              <a:pPr algn="ctr"/>
              <a:r>
                <a:rPr lang="en-US" sz="1000" b="1"/>
                <a:t>Challenge or Opportunity from Step 2</a:t>
              </a:r>
              <a:r>
                <a:rPr lang="en-US" sz="1200" b="1">
                  <a:latin typeface="Maiandra GD" charset="0"/>
                </a:rPr>
                <a:t> </a:t>
              </a:r>
              <a:r>
                <a:rPr lang="en-US" sz="1200">
                  <a:latin typeface="Maiandra GD" charset="0"/>
                </a:rPr>
                <a:t> </a:t>
              </a:r>
            </a:p>
          </p:txBody>
        </p:sp>
      </p:grpSp>
      <p:cxnSp>
        <p:nvCxnSpPr>
          <p:cNvPr id="68" name="AutoShape 66"/>
          <p:cNvCxnSpPr>
            <a:cxnSpLocks noChangeShapeType="1"/>
            <a:stCxn id="21" idx="3"/>
            <a:endCxn id="66" idx="0"/>
          </p:cNvCxnSpPr>
          <p:nvPr/>
        </p:nvCxnSpPr>
        <p:spPr bwMode="auto">
          <a:xfrm flipV="1">
            <a:off x="7559675" y="2111375"/>
            <a:ext cx="866775" cy="576263"/>
          </a:xfrm>
          <a:prstGeom prst="bentConnector4">
            <a:avLst>
              <a:gd name="adj1" fmla="val 21431"/>
              <a:gd name="adj2" fmla="val 139671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9" name="AutoShape 67"/>
          <p:cNvCxnSpPr>
            <a:cxnSpLocks noChangeShapeType="1"/>
            <a:stCxn id="66" idx="2"/>
          </p:cNvCxnSpPr>
          <p:nvPr/>
        </p:nvCxnSpPr>
        <p:spPr bwMode="auto">
          <a:xfrm rot="16200000" flipV="1">
            <a:off x="7699375" y="2527300"/>
            <a:ext cx="501650" cy="952500"/>
          </a:xfrm>
          <a:prstGeom prst="bentConnector4">
            <a:avLst>
              <a:gd name="adj1" fmla="val -45569"/>
              <a:gd name="adj2" fmla="val 73833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0" name="Group 68"/>
          <p:cNvGrpSpPr>
            <a:grpSpLocks/>
          </p:cNvGrpSpPr>
          <p:nvPr/>
        </p:nvGrpSpPr>
        <p:grpSpPr bwMode="auto">
          <a:xfrm>
            <a:off x="1752600" y="4781550"/>
            <a:ext cx="914400" cy="1143000"/>
            <a:chOff x="192" y="4552"/>
            <a:chExt cx="576" cy="720"/>
          </a:xfrm>
        </p:grpSpPr>
        <p:sp>
          <p:nvSpPr>
            <p:cNvPr id="71" name="Rectangle 69" descr="Diagonal brick"/>
            <p:cNvSpPr>
              <a:spLocks noChangeArrowheads="1"/>
            </p:cNvSpPr>
            <p:nvPr/>
          </p:nvSpPr>
          <p:spPr bwMode="auto">
            <a:xfrm>
              <a:off x="192" y="4552"/>
              <a:ext cx="576" cy="720"/>
            </a:xfrm>
            <a:prstGeom prst="rect">
              <a:avLst/>
            </a:prstGeom>
            <a:pattFill prst="diagBrick">
              <a:fgClr>
                <a:schemeClr val="tx1"/>
              </a:fgClr>
              <a:bgClr>
                <a:srgbClr val="FFFFFF"/>
              </a:bgClr>
            </a:patt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AutoShape 70"/>
            <p:cNvSpPr>
              <a:spLocks noChangeArrowheads="1"/>
            </p:cNvSpPr>
            <p:nvPr/>
          </p:nvSpPr>
          <p:spPr bwMode="auto">
            <a:xfrm>
              <a:off x="233" y="4608"/>
              <a:ext cx="487" cy="615"/>
            </a:xfrm>
            <a:prstGeom prst="flowChartProcess">
              <a:avLst/>
            </a:prstGeom>
            <a:solidFill>
              <a:schemeClr val="bg1"/>
            </a:solidFill>
            <a:ln w="317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0" tIns="0" rIns="0" bIns="0" anchor="ctr" anchorCtr="1"/>
            <a:lstStyle/>
            <a:p>
              <a:pPr algn="ctr"/>
              <a:r>
                <a:rPr lang="en-US" sz="1000" b="1"/>
                <a:t>Incorporate Feedback from Key Personnel</a:t>
              </a:r>
            </a:p>
          </p:txBody>
        </p:sp>
      </p:grpSp>
      <p:cxnSp>
        <p:nvCxnSpPr>
          <p:cNvPr id="73" name="AutoShape 71"/>
          <p:cNvCxnSpPr>
            <a:cxnSpLocks noChangeShapeType="1"/>
            <a:stCxn id="58" idx="2"/>
            <a:endCxn id="71" idx="2"/>
          </p:cNvCxnSpPr>
          <p:nvPr/>
        </p:nvCxnSpPr>
        <p:spPr bwMode="auto">
          <a:xfrm rot="16200000" flipV="1">
            <a:off x="3732212" y="4402138"/>
            <a:ext cx="377825" cy="3422650"/>
          </a:xfrm>
          <a:prstGeom prst="bentConnector3">
            <a:avLst>
              <a:gd name="adj1" fmla="val -35718"/>
            </a:avLst>
          </a:prstGeom>
          <a:noFill/>
          <a:ln w="3175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4" name="AutoShape 72"/>
          <p:cNvCxnSpPr>
            <a:cxnSpLocks noChangeShapeType="1"/>
            <a:stCxn id="71" idx="0"/>
            <a:endCxn id="15" idx="1"/>
          </p:cNvCxnSpPr>
          <p:nvPr/>
        </p:nvCxnSpPr>
        <p:spPr bwMode="auto">
          <a:xfrm rot="16200000">
            <a:off x="1209676" y="2671762"/>
            <a:ext cx="3109912" cy="1109663"/>
          </a:xfrm>
          <a:prstGeom prst="bentConnector2">
            <a:avLst/>
          </a:prstGeom>
          <a:noFill/>
          <a:ln w="3175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348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Key Principles of Implementation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14400" y="1843088"/>
            <a:ext cx="7772400" cy="4481512"/>
          </a:xfrm>
        </p:spPr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The Implementation Guide is based on the principle of improving patient safety and quality of care by improving health care team processes. Key activities include: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Identifying a recurring problem or opportunity for improvement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Developing a flowchart or map of the process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Studying the process to identify risk points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Implementing interventions aimed at eliminating the risk points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Testing the intervention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2000" smtClean="0">
                <a:ea typeface="ヒラギノ角ゴ Pro W3" pitchFamily="127" charset="-128"/>
              </a:rPr>
              <a:t>Sustaining positive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Implementation: Where to Start?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Congratulations, you’re a TeamSTEPPS Master Trainer.</a:t>
            </a:r>
          </a:p>
          <a:p>
            <a:r>
              <a:rPr lang="en-US" sz="2800">
                <a:latin typeface="Arial" charset="0"/>
              </a:rPr>
              <a:t>Now what?</a:t>
            </a:r>
          </a:p>
        </p:txBody>
      </p:sp>
    </p:spTree>
    <p:extLst>
      <p:ext uri="{BB962C8B-B14F-4D97-AF65-F5344CB8AC3E}">
        <p14:creationId xmlns:p14="http://schemas.microsoft.com/office/powerpoint/2010/main" val="31061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Implementation: Where to Start?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You’ve learned dozens of tools to help implement TeamSTEPPS in your unit or institution.</a:t>
            </a:r>
          </a:p>
          <a:p>
            <a:r>
              <a:rPr lang="en-US" sz="2800">
                <a:latin typeface="Arial" charset="0"/>
              </a:rPr>
              <a:t>Do NOT plan to roll them all out at once.</a:t>
            </a:r>
          </a:p>
          <a:p>
            <a:r>
              <a:rPr lang="en-US" sz="2800">
                <a:latin typeface="Arial" charset="0"/>
              </a:rPr>
              <a:t>You may not even roll TeamSTEPPS out in all units at once.</a:t>
            </a:r>
          </a:p>
        </p:txBody>
      </p:sp>
    </p:spTree>
    <p:extLst>
      <p:ext uri="{BB962C8B-B14F-4D97-AF65-F5344CB8AC3E}">
        <p14:creationId xmlns:p14="http://schemas.microsoft.com/office/powerpoint/2010/main" val="46471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Implementation: Where to Start?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Focus: on a single or small number of tools.</a:t>
            </a:r>
          </a:p>
          <a:p>
            <a:r>
              <a:rPr lang="en-US" sz="2800">
                <a:latin typeface="Arial" charset="0"/>
              </a:rPr>
              <a:t>Focus: on a single unit</a:t>
            </a:r>
          </a:p>
          <a:p>
            <a:r>
              <a:rPr lang="en-US" sz="2800">
                <a:latin typeface="Arial" charset="0"/>
              </a:rPr>
              <a:t>Focus your rollout.</a:t>
            </a:r>
          </a:p>
        </p:txBody>
      </p:sp>
    </p:spTree>
    <p:extLst>
      <p:ext uri="{BB962C8B-B14F-4D97-AF65-F5344CB8AC3E}">
        <p14:creationId xmlns:p14="http://schemas.microsoft.com/office/powerpoint/2010/main" val="427383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Implementation 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Three samples from Tulane Hospital &amp; Clinics rollout.</a:t>
            </a:r>
          </a:p>
          <a:p>
            <a:pPr lvl="1"/>
            <a:r>
              <a:rPr lang="en-US" dirty="0">
                <a:latin typeface="Arial" charset="0"/>
              </a:rPr>
              <a:t>Handoff form</a:t>
            </a:r>
          </a:p>
          <a:p>
            <a:pPr lvl="1"/>
            <a:r>
              <a:rPr lang="en-US" dirty="0">
                <a:latin typeface="Arial" charset="0"/>
              </a:rPr>
              <a:t>Post Fall Debriefing Tool</a:t>
            </a:r>
          </a:p>
          <a:p>
            <a:pPr lvl="1"/>
            <a:r>
              <a:rPr lang="en-US" dirty="0">
                <a:latin typeface="Arial" charset="0"/>
              </a:rPr>
              <a:t>Surgical Safety </a:t>
            </a:r>
            <a:r>
              <a:rPr lang="en-US" dirty="0" smtClean="0">
                <a:latin typeface="Arial" charset="0"/>
              </a:rPr>
              <a:t>Checklist</a:t>
            </a:r>
          </a:p>
        </p:txBody>
      </p:sp>
    </p:spTree>
    <p:extLst>
      <p:ext uri="{BB962C8B-B14F-4D97-AF65-F5344CB8AC3E}">
        <p14:creationId xmlns:p14="http://schemas.microsoft.com/office/powerpoint/2010/main" val="353559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ain_Olive">
  <a:themeElements>
    <a:clrScheme name="">
      <a:dk1>
        <a:srgbClr val="000000"/>
      </a:dk1>
      <a:lt1>
        <a:srgbClr val="FFFFE1"/>
      </a:lt1>
      <a:dk2>
        <a:srgbClr val="660033"/>
      </a:dk2>
      <a:lt2>
        <a:srgbClr val="330033"/>
      </a:lt2>
      <a:accent1>
        <a:srgbClr val="CCCC99"/>
      </a:accent1>
      <a:accent2>
        <a:srgbClr val="CC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B90000"/>
      </a:accent6>
      <a:hlink>
        <a:srgbClr val="990033"/>
      </a:hlink>
      <a:folHlink>
        <a:srgbClr val="B2B2B2"/>
      </a:folHlink>
    </a:clrScheme>
    <a:fontScheme name="2_Main_Oliv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Main_Oliv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Main_Olive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 4-05.2-SituationMonitoring</Template>
  <TotalTime>61520732</TotalTime>
  <Pages>6</Pages>
  <Words>504</Words>
  <Application>Microsoft Macintosh PowerPoint</Application>
  <PresentationFormat>Letter Paper (8.5x11 in)</PresentationFormat>
  <Paragraphs>85</Paragraphs>
  <Slides>19</Slides>
  <Notes>3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Maiandra GD</vt:lpstr>
      <vt:lpstr>Verdana</vt:lpstr>
      <vt:lpstr>Wingdings</vt:lpstr>
      <vt:lpstr>ヒラギノ角ゴ Pro W3</vt:lpstr>
      <vt:lpstr>2_Main_Olive</vt:lpstr>
      <vt:lpstr>  Implementation Planning      </vt:lpstr>
      <vt:lpstr>Objectives</vt:lpstr>
      <vt:lpstr>Shift Toward a Culture of Safety</vt:lpstr>
      <vt:lpstr>TeamSTEPPS  Action  Planning At-A-Glance</vt:lpstr>
      <vt:lpstr>Key Principles of Implementation</vt:lpstr>
      <vt:lpstr>Implementation: Where to Start?</vt:lpstr>
      <vt:lpstr>Implementation: Where to Start?</vt:lpstr>
      <vt:lpstr>Implementation: Where to Start?</vt:lpstr>
      <vt:lpstr>Implementation Example</vt:lpstr>
      <vt:lpstr>PowerPoint Presentation</vt:lpstr>
      <vt:lpstr>PowerPoint Presentation</vt:lpstr>
      <vt:lpstr>PowerPoint Presentation</vt:lpstr>
      <vt:lpstr>Implementation Example</vt:lpstr>
      <vt:lpstr>Professional Students: Examples from Tulane</vt:lpstr>
      <vt:lpstr>Residents &amp; Fellows</vt:lpstr>
      <vt:lpstr>Examples of Simulation for TeamSTEPPS</vt:lpstr>
      <vt:lpstr>TeamSTEPPS Scenarios</vt:lpstr>
      <vt:lpstr>Suggested Plan Focus: Handoffs</vt:lpstr>
      <vt:lpstr>TeamSTEPPS  Implementation Planning Workshop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newbref</dc:title>
  <dc:creator>Conwal</dc:creator>
  <cp:lastModifiedBy>Jennifer Calzada</cp:lastModifiedBy>
  <cp:revision>1124</cp:revision>
  <cp:lastPrinted>2013-10-18T15:04:16Z</cp:lastPrinted>
  <dcterms:created xsi:type="dcterms:W3CDTF">1997-11-14T21:37:50Z</dcterms:created>
  <dcterms:modified xsi:type="dcterms:W3CDTF">2017-03-21T23:10:33Z</dcterms:modified>
</cp:coreProperties>
</file>