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mpeg"/>
  <Default Extension="mp4" ContentType="video/mp4"/>
  <Default Extension="emf" ContentType="image/x-em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0" r:id="rId1"/>
  </p:sldMasterIdLst>
  <p:notesMasterIdLst>
    <p:notesMasterId r:id="rId16"/>
  </p:notesMasterIdLst>
  <p:handoutMasterIdLst>
    <p:handoutMasterId r:id="rId17"/>
  </p:handoutMasterIdLst>
  <p:sldIdLst>
    <p:sldId id="705" r:id="rId2"/>
    <p:sldId id="706" r:id="rId3"/>
    <p:sldId id="707" r:id="rId4"/>
    <p:sldId id="710" r:id="rId5"/>
    <p:sldId id="708" r:id="rId6"/>
    <p:sldId id="711" r:id="rId7"/>
    <p:sldId id="712" r:id="rId8"/>
    <p:sldId id="714" r:id="rId9"/>
    <p:sldId id="728" r:id="rId10"/>
    <p:sldId id="722" r:id="rId11"/>
    <p:sldId id="724" r:id="rId12"/>
    <p:sldId id="726" r:id="rId13"/>
    <p:sldId id="727" r:id="rId14"/>
    <p:sldId id="721" r:id="rId15"/>
  </p:sldIdLst>
  <p:sldSz cx="9144000" cy="6858000" type="letter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7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6">
          <p15:clr>
            <a:srgbClr val="A4A3A4"/>
          </p15:clr>
        </p15:guide>
        <p15:guide id="2" orient="horz" pos="1488">
          <p15:clr>
            <a:srgbClr val="A4A3A4"/>
          </p15:clr>
        </p15:guide>
        <p15:guide id="3" orient="horz" pos="4319">
          <p15:clr>
            <a:srgbClr val="A4A3A4"/>
          </p15:clr>
        </p15:guide>
        <p15:guide id="4" orient="horz" pos="3012">
          <p15:clr>
            <a:srgbClr val="A4A3A4"/>
          </p15:clr>
        </p15:guide>
        <p15:guide id="5" pos="2880">
          <p15:clr>
            <a:srgbClr val="A4A3A4"/>
          </p15:clr>
        </p15:guide>
        <p15:guide id="6" pos="11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5DAFF"/>
    <a:srgbClr val="99CCFF"/>
    <a:srgbClr val="A7FDC4"/>
    <a:srgbClr val="FFD889"/>
    <a:srgbClr val="FFCE6D"/>
    <a:srgbClr val="2232CE"/>
    <a:srgbClr val="E1F0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27"/>
    <p:restoredTop sz="94799"/>
  </p:normalViewPr>
  <p:slideViewPr>
    <p:cSldViewPr snapToGrid="0">
      <p:cViewPr varScale="1">
        <p:scale>
          <a:sx n="97" d="100"/>
          <a:sy n="97" d="100"/>
        </p:scale>
        <p:origin x="320" y="184"/>
      </p:cViewPr>
      <p:guideLst>
        <p:guide orient="horz" pos="2266"/>
        <p:guide orient="horz" pos="1488"/>
        <p:guide orient="horz" pos="4319"/>
        <p:guide orient="horz" pos="3012"/>
        <p:guide pos="2880"/>
        <p:guide pos="11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1302" y="1410"/>
      </p:cViewPr>
      <p:guideLst>
        <p:guide orient="horz" pos="3025"/>
        <p:guide pos="2304"/>
      </p:guideLst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jpe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Slide_title2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5" t="32530" r="2986"/>
          <a:stretch>
            <a:fillRect/>
          </a:stretch>
        </p:blipFill>
        <p:spPr bwMode="auto">
          <a:xfrm>
            <a:off x="5689600" y="0"/>
            <a:ext cx="16256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Line 4"/>
          <p:cNvSpPr>
            <a:spLocks noChangeShapeType="1"/>
          </p:cNvSpPr>
          <p:nvPr/>
        </p:nvSpPr>
        <p:spPr bwMode="auto">
          <a:xfrm flipV="1">
            <a:off x="0" y="561975"/>
            <a:ext cx="7315200" cy="3175"/>
          </a:xfrm>
          <a:prstGeom prst="line">
            <a:avLst/>
          </a:prstGeom>
          <a:noFill/>
          <a:ln w="9525">
            <a:solidFill>
              <a:srgbClr val="C7C39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8916" name="Group 6"/>
          <p:cNvGrpSpPr>
            <a:grpSpLocks/>
          </p:cNvGrpSpPr>
          <p:nvPr/>
        </p:nvGrpSpPr>
        <p:grpSpPr bwMode="auto">
          <a:xfrm>
            <a:off x="0" y="9309100"/>
            <a:ext cx="7315200" cy="241300"/>
            <a:chOff x="-48" y="5568"/>
            <a:chExt cx="4320" cy="144"/>
          </a:xfrm>
        </p:grpSpPr>
        <p:sp>
          <p:nvSpPr>
            <p:cNvPr id="38920" name="Line 7"/>
            <p:cNvSpPr>
              <a:spLocks noChangeShapeType="1"/>
            </p:cNvSpPr>
            <p:nvPr userDrawn="1"/>
          </p:nvSpPr>
          <p:spPr bwMode="auto">
            <a:xfrm>
              <a:off x="-48" y="5712"/>
              <a:ext cx="4320" cy="0"/>
            </a:xfrm>
            <a:prstGeom prst="line">
              <a:avLst/>
            </a:prstGeom>
            <a:noFill/>
            <a:ln w="9525">
              <a:solidFill>
                <a:srgbClr val="C7C39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1" name="Line 8"/>
            <p:cNvSpPr>
              <a:spLocks noChangeShapeType="1"/>
            </p:cNvSpPr>
            <p:nvPr userDrawn="1"/>
          </p:nvSpPr>
          <p:spPr bwMode="auto">
            <a:xfrm>
              <a:off x="-48" y="5568"/>
              <a:ext cx="4320" cy="0"/>
            </a:xfrm>
            <a:prstGeom prst="line">
              <a:avLst/>
            </a:prstGeom>
            <a:noFill/>
            <a:ln w="9525">
              <a:solidFill>
                <a:srgbClr val="C7C39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Rectangle 9"/>
          <p:cNvSpPr>
            <a:spLocks noChangeArrowheads="1"/>
          </p:cNvSpPr>
          <p:nvPr/>
        </p:nvSpPr>
        <p:spPr bwMode="auto">
          <a:xfrm>
            <a:off x="4073525" y="9309100"/>
            <a:ext cx="23161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000" dirty="0" smtClean="0">
                <a:solidFill>
                  <a:srgbClr val="663300"/>
                </a:solidFill>
                <a:latin typeface="Verdana" pitchFamily="34" charset="0"/>
              </a:rPr>
              <a:t> TeamSTEPPS 2.0  |  Team Structure</a:t>
            </a:r>
          </a:p>
        </p:txBody>
      </p:sp>
      <p:sp>
        <p:nvSpPr>
          <p:cNvPr id="13319" name="Rectangle 10"/>
          <p:cNvSpPr>
            <a:spLocks noChangeArrowheads="1"/>
          </p:cNvSpPr>
          <p:nvPr/>
        </p:nvSpPr>
        <p:spPr bwMode="gray">
          <a:xfrm>
            <a:off x="5892800" y="80963"/>
            <a:ext cx="11477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540" tIns="47540" rIns="47540" bIns="4754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1200" b="1" dirty="0" smtClean="0">
                <a:solidFill>
                  <a:srgbClr val="FFFFE1"/>
                </a:solidFill>
              </a:rPr>
              <a:t>Team Structure</a:t>
            </a:r>
            <a:endParaRPr lang="en-US" altLang="en-US" sz="1800" dirty="0" smtClean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477000" y="9309100"/>
            <a:ext cx="785813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2" tIns="48326" rIns="96652" bIns="48326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000" dirty="0" smtClean="0">
                <a:solidFill>
                  <a:srgbClr val="66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C-2-</a:t>
            </a:r>
            <a:fld id="{5D2F6ABC-5637-41B6-BB45-2AF78828A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74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262313" y="9142413"/>
            <a:ext cx="792162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0" tIns="46449" rIns="91240" bIns="46449">
            <a:spAutoFit/>
          </a:bodyPr>
          <a:lstStyle>
            <a:lvl1pPr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defTabSz="906463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en-US" sz="1300" smtClean="0"/>
              <a:t>Page </a:t>
            </a:r>
            <a:fld id="{DADCAB11-F998-46E6-857A-0DEB19F1C179}" type="slidenum">
              <a:rPr lang="en-US" altLang="en-US" sz="1300" smtClean="0"/>
              <a:pPr algn="ctr">
                <a:lnSpc>
                  <a:spcPct val="90000"/>
                </a:lnSpc>
                <a:defRPr/>
              </a:pPr>
              <a:t>‹#›</a:t>
            </a:fld>
            <a:endParaRPr lang="en-US" altLang="en-US" sz="1300" smtClean="0"/>
          </a:p>
        </p:txBody>
      </p:sp>
      <p:sp>
        <p:nvSpPr>
          <p:cNvPr id="2150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868488" y="1174750"/>
            <a:ext cx="3592512" cy="26939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4557713"/>
            <a:ext cx="5365750" cy="485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560" tIns="46449" rIns="94560" bIns="464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Body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1333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882B757D-673D-4077-8DAC-2F7B05E195C2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</a:t>
            </a:fld>
            <a:endParaRPr lang="en-US" altLang="en-US" sz="1800" b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3088" y="4598988"/>
            <a:ext cx="6278562" cy="431958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8036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E81CDC0A-CBCC-4BEC-99CF-C8FE8AF016EC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2</a:t>
            </a:fld>
            <a:endParaRPr lang="en-US" altLang="en-US" sz="1800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045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CAE53776-F18F-4162-B7E1-3608A0B313E9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3</a:t>
            </a:fld>
            <a:endParaRPr lang="en-US" altLang="en-US" sz="1800" b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838" y="4560888"/>
            <a:ext cx="6521450" cy="431958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3031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B1C8855C-4561-4F04-92EF-B44FAF4BBE71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4</a:t>
            </a:fld>
            <a:endParaRPr lang="en-US" altLang="en-US" sz="1800" b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4560888"/>
            <a:ext cx="6684963" cy="431958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9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8877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24A621F5-2B9B-4D3A-A1B8-FFD5277455F4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5</a:t>
            </a:fld>
            <a:endParaRPr lang="en-US" altLang="en-US" sz="1800" b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19138"/>
            <a:ext cx="4800600" cy="360045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6113" y="4562475"/>
            <a:ext cx="5692775" cy="4319588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7443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529AB531-7E17-49AC-A4ED-39A1114B60B3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6</a:t>
            </a:fld>
            <a:endParaRPr lang="en-US" altLang="en-US" sz="1800" b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375" y="4560888"/>
            <a:ext cx="6684963" cy="431958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9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877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7EC5E68F-4474-499C-B697-5ACC3D960517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8</a:t>
            </a:fld>
            <a:endParaRPr lang="en-US" altLang="en-US" sz="1800" b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1765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40000"/>
              </a:spcBef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D0755C6B-13EA-4967-B38D-4E368425ADBB}" type="slidenum">
              <a:rPr lang="en-US" altLang="en-US" sz="1800" b="0"/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14</a:t>
            </a:fld>
            <a:endParaRPr lang="en-US" altLang="en-US" sz="1800" b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000" smtClean="0">
              <a:latin typeface="Arial" pitchFamily="34" charset="0"/>
              <a:ea typeface="ヒラギノ角ゴ Pro W3" pitchFamily="12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580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Slide_title2_0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0"/>
            <a:ext cx="710723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BinderBeigeElement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7938"/>
            <a:ext cx="4354513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Branding_TeamSTEPPS2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740400"/>
            <a:ext cx="5164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367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211513" y="3832225"/>
            <a:ext cx="5276850" cy="1131888"/>
          </a:xfrm>
        </p:spPr>
        <p:txBody>
          <a:bodyPr tIns="45720" bIns="45720" anchorCtr="0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3372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E5EBBDDE-B8F3-4A0A-AEB5-9A01F4EE04C8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492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5763" y="876300"/>
            <a:ext cx="1951037" cy="4687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1063" y="876300"/>
            <a:ext cx="5702300" cy="4687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BC70E6B0-379C-4F66-B550-F5F63356F957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08075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593FC6D3-83DC-4119-8169-BEC150FD3031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28124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0122955-42C7-42EB-9EB2-A49B56060C0E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87558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020888"/>
            <a:ext cx="3810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020888"/>
            <a:ext cx="3810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B9052EEB-32D5-41E2-96AC-F90D4927281A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2506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7DEF7B9E-05CE-44C2-A0F0-4D2978FF787E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17186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0C8B4C93-8C81-40DF-AA2E-7233984D1A82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42781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12361D47-8613-498D-BD29-F8C4EA01898A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4318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556D498B-897C-4BD1-B8FC-772B3C1220AC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8030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EAD94342-A072-4E28-8CC7-E6E30AB96ACF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4328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New_TS_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/>
          <a:stretch>
            <a:fillRect/>
          </a:stretch>
        </p:blipFill>
        <p:spPr bwMode="auto">
          <a:xfrm>
            <a:off x="0" y="-1588"/>
            <a:ext cx="91344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Slide_content_2_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5238"/>
            <a:ext cx="2978150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020888"/>
            <a:ext cx="7772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9264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6250" y="658177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9144" rIns="91440" bIns="9144" numCol="1" anchor="ctr" anchorCtr="1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rgbClr val="542200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 </a:t>
            </a:r>
            <a:fld id="{FE31525A-4D71-44B5-9B80-943D573DF159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881063" y="876300"/>
            <a:ext cx="77390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660775" y="6591300"/>
            <a:ext cx="1444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" bIns="9144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n-US" sz="1000" b="1" smtClean="0">
                <a:solidFill>
                  <a:srgbClr val="542200"/>
                </a:solidFill>
              </a:rPr>
              <a:t>T</a:t>
            </a:r>
            <a:r>
              <a:rPr lang="en-US" sz="800" b="1" smtClean="0">
                <a:solidFill>
                  <a:srgbClr val="542200"/>
                </a:solidFill>
              </a:rPr>
              <a:t>EAM</a:t>
            </a:r>
            <a:r>
              <a:rPr lang="en-US" sz="1000" b="1" smtClean="0">
                <a:solidFill>
                  <a:srgbClr val="542200"/>
                </a:solidFill>
              </a:rPr>
              <a:t>STEPPS 05.2</a:t>
            </a:r>
          </a:p>
        </p:txBody>
      </p:sp>
      <p:pic>
        <p:nvPicPr>
          <p:cNvPr id="1032" name="Picture 8" descr="Slide_content2_0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363"/>
            <a:ext cx="684213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Slide_content2_0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82" r="1672"/>
          <a:stretch>
            <a:fillRect/>
          </a:stretch>
        </p:blipFill>
        <p:spPr bwMode="auto">
          <a:xfrm>
            <a:off x="2962275" y="6400800"/>
            <a:ext cx="6157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/>
          <p:cNvSpPr txBox="1">
            <a:spLocks noChangeArrowheads="1"/>
          </p:cNvSpPr>
          <p:nvPr userDrawn="1"/>
        </p:nvSpPr>
        <p:spPr bwMode="gray">
          <a:xfrm>
            <a:off x="7639050" y="53975"/>
            <a:ext cx="1285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bg1"/>
                </a:solidFill>
              </a:rPr>
              <a:t>Team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Structure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+mj-lt"/>
          <a:ea typeface="ヒラギノ角ゴ Pro W3" charset="0"/>
          <a:cs typeface="ヒラギノ角ゴ Pro W3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6633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630238" indent="-28575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</a:defRPr>
      </a:lvl2pPr>
      <a:lvl3pPr marL="860425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ヒラギノ角ゴ Pro W3" charset="0"/>
        </a:defRPr>
      </a:lvl3pPr>
      <a:lvl4pPr marL="1090613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ヒラギノ角ゴ Pro W3" charset="0"/>
        </a:defRPr>
      </a:lvl4pPr>
      <a:lvl5pPr marL="1320800" indent="-2286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ヒラギノ角ゴ Pro W3" charset="0"/>
        </a:defRPr>
      </a:lvl5pPr>
      <a:lvl6pPr marL="17780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6pPr>
      <a:lvl7pPr marL="22352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7pPr>
      <a:lvl8pPr marL="26924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8pPr>
      <a:lvl9pPr marL="3149600" indent="-228600" algn="l" rtl="0" fontAlgn="base">
        <a:lnSpc>
          <a:spcPct val="95000"/>
        </a:lnSpc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11450" y="633413"/>
            <a:ext cx="5867400" cy="22098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Team Structure</a:t>
            </a:r>
            <a:br>
              <a:rPr lang="en-US" altLang="en-US" smtClean="0">
                <a:ea typeface="ヒラギノ角ゴ Pro W3" pitchFamily="127" charset="-128"/>
              </a:rPr>
            </a:br>
            <a:r>
              <a:rPr lang="en-US" altLang="en-US" sz="3000" smtClean="0">
                <a:ea typeface="ヒラギノ角ゴ Pro W3" pitchFamily="127" charset="-128"/>
              </a:rPr>
              <a:t> </a:t>
            </a: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2882900" y="2686050"/>
            <a:ext cx="1250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/>
              <a:t>NEXT:</a:t>
            </a:r>
          </a:p>
        </p:txBody>
      </p:sp>
      <p:pic>
        <p:nvPicPr>
          <p:cNvPr id="4100" name="Picture 5" descr="microsc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952625"/>
            <a:ext cx="22225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surgery_pengi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3155950"/>
            <a:ext cx="35941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Teamstepps 2.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5878513"/>
            <a:ext cx="3362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How’s the Teamwork?</a:t>
            </a:r>
            <a:endParaRPr lang="en-US" dirty="0"/>
          </a:p>
        </p:txBody>
      </p:sp>
      <p:pic>
        <p:nvPicPr>
          <p:cNvPr id="5" name="ER_No Teamwork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1863" y="2020888"/>
            <a:ext cx="5197475" cy="3543300"/>
          </a:xfrm>
        </p:spPr>
      </p:pic>
      <p:sp>
        <p:nvSpPr>
          <p:cNvPr id="4" name="TextBox 3"/>
          <p:cNvSpPr txBox="1"/>
          <p:nvPr/>
        </p:nvSpPr>
        <p:spPr>
          <a:xfrm>
            <a:off x="2743200" y="6488668"/>
            <a:ext cx="2330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Video: ER, No Help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57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How’s the Teamwork?</a:t>
            </a:r>
            <a:endParaRPr lang="en-US" dirty="0"/>
          </a:p>
        </p:txBody>
      </p:sp>
      <p:pic>
        <p:nvPicPr>
          <p:cNvPr id="5" name="Bathroo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8938" y="2020888"/>
            <a:ext cx="6281737" cy="3543300"/>
          </a:xfrm>
        </p:spPr>
      </p:pic>
      <p:sp>
        <p:nvSpPr>
          <p:cNvPr id="4" name="TextBox 3"/>
          <p:cNvSpPr txBox="1"/>
          <p:nvPr/>
        </p:nvSpPr>
        <p:spPr>
          <a:xfrm>
            <a:off x="2743200" y="6488668"/>
            <a:ext cx="2330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Video: Bathroom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4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Performing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41714"/>
            <a:ext cx="7772400" cy="3822474"/>
          </a:xfrm>
        </p:spPr>
        <p:txBody>
          <a:bodyPr/>
          <a:lstStyle/>
          <a:p>
            <a:pPr>
              <a:buNone/>
            </a:pPr>
            <a:r>
              <a:rPr lang="en-US" altLang="en-US" sz="2200" dirty="0">
                <a:ea typeface="ヒラギノ角ゴ Pro W3" pitchFamily="127" charset="-128"/>
              </a:rPr>
              <a:t>	</a:t>
            </a:r>
            <a:r>
              <a:rPr lang="en-US" altLang="en-US" sz="2200" b="1" dirty="0">
                <a:ea typeface="ヒラギノ角ゴ Pro W3" pitchFamily="127" charset="-128"/>
              </a:rPr>
              <a:t>Teams that perform well:</a:t>
            </a:r>
          </a:p>
          <a:p>
            <a:pPr lvl="1"/>
            <a:r>
              <a:rPr lang="en-US" altLang="en-US" sz="2200" dirty="0">
                <a:ea typeface="ヒラギノ角ゴ Pro W3" pitchFamily="127" charset="-128"/>
              </a:rPr>
              <a:t>Hold shared mental models</a:t>
            </a:r>
          </a:p>
          <a:p>
            <a:pPr lvl="1">
              <a:spcBef>
                <a:spcPct val="10000"/>
              </a:spcBef>
            </a:pPr>
            <a:r>
              <a:rPr lang="en-US" altLang="en-US" sz="2200" dirty="0">
                <a:ea typeface="ヒラギノ角ゴ Pro W3" pitchFamily="127" charset="-128"/>
              </a:rPr>
              <a:t>Have clear roles and responsibilities</a:t>
            </a:r>
          </a:p>
          <a:p>
            <a:pPr lvl="1">
              <a:spcBef>
                <a:spcPct val="10000"/>
              </a:spcBef>
            </a:pPr>
            <a:r>
              <a:rPr lang="en-US" altLang="en-US" sz="2200" dirty="0">
                <a:ea typeface="ヒラギノ角ゴ Pro W3" pitchFamily="127" charset="-128"/>
              </a:rPr>
              <a:t>Have clear, valued, and shared vision</a:t>
            </a:r>
          </a:p>
          <a:p>
            <a:pPr lvl="1">
              <a:spcBef>
                <a:spcPct val="10000"/>
              </a:spcBef>
            </a:pPr>
            <a:r>
              <a:rPr lang="en-US" altLang="en-US" sz="2200" dirty="0">
                <a:ea typeface="ヒラギノ角ゴ Pro W3" pitchFamily="127" charset="-128"/>
              </a:rPr>
              <a:t>Optimize resources</a:t>
            </a:r>
          </a:p>
          <a:p>
            <a:pPr lvl="1">
              <a:spcBef>
                <a:spcPct val="10000"/>
              </a:spcBef>
            </a:pPr>
            <a:r>
              <a:rPr lang="en-US" altLang="en-US" sz="2200" dirty="0">
                <a:ea typeface="ヒラギノ角ゴ Pro W3" pitchFamily="127" charset="-128"/>
              </a:rPr>
              <a:t>Have strong team leadership</a:t>
            </a:r>
          </a:p>
          <a:p>
            <a:pPr lvl="1">
              <a:spcBef>
                <a:spcPct val="10000"/>
              </a:spcBef>
            </a:pPr>
            <a:r>
              <a:rPr lang="en-US" altLang="en-US" sz="2200" dirty="0">
                <a:ea typeface="ヒラギノ角ゴ Pro W3" pitchFamily="127" charset="-128"/>
              </a:rPr>
              <a:t>Engage in a regular discipline of feedback</a:t>
            </a:r>
          </a:p>
          <a:p>
            <a:pPr lvl="1">
              <a:spcBef>
                <a:spcPct val="10000"/>
              </a:spcBef>
            </a:pPr>
            <a:r>
              <a:rPr lang="en-US" altLang="en-US" sz="2200" dirty="0">
                <a:ea typeface="ヒラギノ角ゴ Pro W3" pitchFamily="127" charset="-128"/>
              </a:rPr>
              <a:t>Develop a strong sense of collective trust and confidence </a:t>
            </a:r>
          </a:p>
          <a:p>
            <a:pPr lvl="1">
              <a:spcBef>
                <a:spcPct val="10000"/>
              </a:spcBef>
            </a:pPr>
            <a:r>
              <a:rPr lang="en-US" altLang="en-US" sz="2200" dirty="0">
                <a:ea typeface="ヒラギノ角ゴ Pro W3" pitchFamily="127" charset="-128"/>
              </a:rPr>
              <a:t>Create mechanisms to cooperate and coordinate</a:t>
            </a:r>
          </a:p>
          <a:p>
            <a:pPr lvl="1">
              <a:spcBef>
                <a:spcPct val="10000"/>
              </a:spcBef>
            </a:pPr>
            <a:r>
              <a:rPr lang="en-US" altLang="en-US" sz="2200" dirty="0">
                <a:ea typeface="ヒラギノ角ゴ Pro W3" pitchFamily="127" charset="-128"/>
              </a:rPr>
              <a:t>Manage and optimize performance outcomes</a:t>
            </a:r>
          </a:p>
          <a:p>
            <a:pPr lvl="1" algn="r">
              <a:buNone/>
            </a:pPr>
            <a:r>
              <a:rPr lang="en-US" altLang="en-US" sz="2200" b="1" dirty="0">
                <a:ea typeface="ヒラギノ角ゴ Pro W3" pitchFamily="127" charset="-128"/>
              </a:rPr>
              <a:t>	</a:t>
            </a:r>
            <a:r>
              <a:rPr lang="en-US" altLang="en-US" sz="2000" i="1" dirty="0">
                <a:ea typeface="ヒラギノ角ゴ Pro W3" pitchFamily="127" charset="-128"/>
              </a:rPr>
              <a:t>(Salas, et al., 2004)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29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Barriers to Team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7848" y="1725528"/>
            <a:ext cx="4020457" cy="3543300"/>
          </a:xfrm>
        </p:spPr>
        <p:txBody>
          <a:bodyPr/>
          <a:lstStyle/>
          <a:p>
            <a:r>
              <a:rPr lang="en-US" altLang="en-US" dirty="0">
                <a:ea typeface="ヒラギノ角ゴ Pro W3" pitchFamily="127" charset="-128"/>
              </a:rPr>
              <a:t>Inconsistency in team membership</a:t>
            </a:r>
          </a:p>
          <a:p>
            <a:r>
              <a:rPr lang="en-US" altLang="en-US" dirty="0">
                <a:ea typeface="ヒラギノ角ゴ Pro W3" pitchFamily="127" charset="-128"/>
              </a:rPr>
              <a:t>Lack of time</a:t>
            </a:r>
          </a:p>
          <a:p>
            <a:r>
              <a:rPr lang="en-US" altLang="en-US" dirty="0">
                <a:ea typeface="ヒラギノ角ゴ Pro W3" pitchFamily="127" charset="-128"/>
              </a:rPr>
              <a:t>Lack of information sharing</a:t>
            </a:r>
          </a:p>
          <a:p>
            <a:r>
              <a:rPr lang="en-US" altLang="en-US" dirty="0">
                <a:ea typeface="ヒラギノ角ゴ Pro W3" pitchFamily="127" charset="-128"/>
              </a:rPr>
              <a:t>Hierarchy</a:t>
            </a:r>
          </a:p>
          <a:p>
            <a:r>
              <a:rPr lang="en-US" altLang="en-US" dirty="0">
                <a:ea typeface="ヒラギノ角ゴ Pro W3" pitchFamily="127" charset="-128"/>
              </a:rPr>
              <a:t>Defensiveness</a:t>
            </a:r>
          </a:p>
          <a:p>
            <a:r>
              <a:rPr lang="en-US" altLang="en-US" dirty="0">
                <a:ea typeface="ヒラギノ角ゴ Pro W3" pitchFamily="127" charset="-128"/>
              </a:rPr>
              <a:t>Conventional thinking</a:t>
            </a:r>
          </a:p>
          <a:p>
            <a:r>
              <a:rPr lang="en-US" altLang="en-US" dirty="0">
                <a:ea typeface="ヒラギノ角ゴ Pro W3" pitchFamily="127" charset="-128"/>
              </a:rPr>
              <a:t>Varying communication styles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054391" y="1714641"/>
            <a:ext cx="4020457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630238" indent="-28575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860425" indent="-2286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090613" indent="-2286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320800" indent="-2286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17780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6pPr>
            <a:lvl7pPr marL="22352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7pPr>
            <a:lvl8pPr marL="26924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8pPr>
            <a:lvl9pPr marL="3149600" indent="-228600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>
                <a:ea typeface="ヒラギノ角ゴ Pro W3" pitchFamily="127" charset="-128"/>
              </a:rPr>
              <a:t>Conflict</a:t>
            </a:r>
          </a:p>
          <a:p>
            <a:r>
              <a:rPr lang="en-US" altLang="en-US" dirty="0">
                <a:ea typeface="ヒラギノ角ゴ Pro W3" pitchFamily="127" charset="-128"/>
              </a:rPr>
              <a:t>Lack of coordination </a:t>
            </a:r>
            <a:br>
              <a:rPr lang="en-US" altLang="en-US" dirty="0">
                <a:ea typeface="ヒラギノ角ゴ Pro W3" pitchFamily="127" charset="-128"/>
              </a:rPr>
            </a:br>
            <a:r>
              <a:rPr lang="en-US" altLang="en-US" dirty="0">
                <a:ea typeface="ヒラギノ角ゴ Pro W3" pitchFamily="127" charset="-128"/>
              </a:rPr>
              <a:t>and </a:t>
            </a:r>
            <a:r>
              <a:rPr lang="en-US" altLang="en-US" dirty="0" smtClean="0">
                <a:ea typeface="ヒラギノ角ゴ Pro W3" pitchFamily="127" charset="-128"/>
              </a:rPr>
              <a:t>follow-up</a:t>
            </a:r>
            <a:endParaRPr lang="en-US" altLang="en-US" dirty="0">
              <a:ea typeface="ヒラギノ角ゴ Pro W3" pitchFamily="127" charset="-128"/>
            </a:endParaRPr>
          </a:p>
          <a:p>
            <a:r>
              <a:rPr lang="en-US" altLang="en-US" dirty="0">
                <a:ea typeface="ヒラギノ角ゴ Pro W3" pitchFamily="127" charset="-128"/>
              </a:rPr>
              <a:t>Distractions</a:t>
            </a:r>
          </a:p>
          <a:p>
            <a:r>
              <a:rPr lang="en-US" altLang="en-US" dirty="0">
                <a:ea typeface="ヒラギノ角ゴ Pro W3" pitchFamily="127" charset="-128"/>
              </a:rPr>
              <a:t>Fatigue</a:t>
            </a:r>
          </a:p>
          <a:p>
            <a:r>
              <a:rPr lang="en-US" altLang="en-US" dirty="0">
                <a:ea typeface="ヒラギノ角ゴ Pro W3" pitchFamily="127" charset="-128"/>
              </a:rPr>
              <a:t>Workload</a:t>
            </a:r>
          </a:p>
          <a:p>
            <a:r>
              <a:rPr lang="en-US" altLang="en-US" dirty="0">
                <a:ea typeface="ヒラギノ角ゴ Pro W3" pitchFamily="127" charset="-128"/>
              </a:rPr>
              <a:t>Misinterpretation of cues</a:t>
            </a:r>
          </a:p>
          <a:p>
            <a:r>
              <a:rPr lang="en-US" altLang="en-US" dirty="0">
                <a:ea typeface="ヒラギノ角ゴ Pro W3" pitchFamily="127" charset="-128"/>
              </a:rPr>
              <a:t>Lack of role clarity</a:t>
            </a:r>
          </a:p>
        </p:txBody>
      </p:sp>
    </p:spTree>
    <p:extLst>
      <p:ext uri="{BB962C8B-B14F-4D97-AF65-F5344CB8AC3E}">
        <p14:creationId xmlns:p14="http://schemas.microsoft.com/office/powerpoint/2010/main" val="254352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B5C13407-165F-4AB2-87D4-53238D3D7CC6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r>
              <a:rPr lang="en-US" altLang="en-US" sz="1000" smtClean="0">
                <a:solidFill>
                  <a:srgbClr val="542200"/>
                </a:solidFill>
              </a:rPr>
              <a:t> 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dirty="0" smtClean="0">
                <a:ea typeface="ヒラギノ角ゴ Pro W3" pitchFamily="127" charset="-128"/>
              </a:rPr>
              <a:t>Up Next, TeamSTEPPS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741488"/>
            <a:ext cx="6256432" cy="3543300"/>
          </a:xfrm>
        </p:spPr>
        <p:txBody>
          <a:bodyPr/>
          <a:lstStyle/>
          <a:p>
            <a:pPr eaLnBrk="1" hangingPunct="1">
              <a:spcBef>
                <a:spcPct val="30000"/>
              </a:spcBef>
              <a:defRPr/>
            </a:pPr>
            <a:endParaRPr lang="en-US" dirty="0" smtClean="0"/>
          </a:p>
          <a:p>
            <a:pPr marL="0" indent="0" eaLnBrk="1" hangingPunct="1">
              <a:spcBef>
                <a:spcPct val="30000"/>
              </a:spcBef>
              <a:buClrTx/>
              <a:buNone/>
              <a:defRPr/>
            </a:pPr>
            <a:r>
              <a:rPr lang="en-US" dirty="0" smtClean="0"/>
              <a:t>Communication.</a:t>
            </a:r>
          </a:p>
          <a:p>
            <a:pPr eaLnBrk="1" hangingPunct="1">
              <a:spcBef>
                <a:spcPct val="30000"/>
              </a:spcBef>
              <a:buClrTx/>
              <a:defRPr/>
            </a:pPr>
            <a:r>
              <a:rPr lang="en-US" dirty="0" smtClean="0"/>
              <a:t>What is good communication?</a:t>
            </a:r>
          </a:p>
          <a:p>
            <a:pPr eaLnBrk="1" hangingPunct="1">
              <a:spcBef>
                <a:spcPct val="30000"/>
              </a:spcBef>
              <a:buClrTx/>
              <a:defRPr/>
            </a:pPr>
            <a:r>
              <a:rPr lang="en-US" dirty="0" smtClean="0"/>
              <a:t>Will everyone understand the same message?</a:t>
            </a:r>
          </a:p>
          <a:p>
            <a:pPr eaLnBrk="1" hangingPunct="1">
              <a:spcBef>
                <a:spcPct val="30000"/>
              </a:spcBef>
              <a:buClrTx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500778A6-F65D-4B45-AA22-93AA2A33C906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r>
              <a:rPr lang="en-US" altLang="en-US" sz="1000" smtClean="0">
                <a:solidFill>
                  <a:srgbClr val="542200"/>
                </a:solidFill>
              </a:rPr>
              <a:t> </a:t>
            </a: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Objectives</a:t>
            </a:r>
          </a:p>
        </p:txBody>
      </p:sp>
      <p:sp>
        <p:nvSpPr>
          <p:cNvPr id="512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143000" y="1828800"/>
            <a:ext cx="7359650" cy="354330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Discuss benefits of teamwork and team structure</a:t>
            </a:r>
          </a:p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Define a “team”</a:t>
            </a:r>
          </a:p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Identify the role of patients and their families as part of the care team</a:t>
            </a:r>
          </a:p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Describe the components and composition of a multi-team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>
              <a:ea typeface="ヒラギノ角ゴ Pro W3" pitchFamily="127" charset="-128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EF09A61E-657C-45E5-A20A-C4296A65E533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r>
              <a:rPr lang="en-US" altLang="en-US" sz="1000" smtClean="0">
                <a:solidFill>
                  <a:srgbClr val="542200"/>
                </a:solidFill>
              </a:rPr>
              <a:t> </a:t>
            </a:r>
          </a:p>
        </p:txBody>
      </p:sp>
      <p:pic>
        <p:nvPicPr>
          <p:cNvPr id="6150" name="Picture 3" descr="framework_comple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1385888"/>
            <a:ext cx="52641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96949" y="1324429"/>
            <a:ext cx="3665765" cy="4482646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663300"/>
                </a:solidFill>
              </a:rPr>
              <a:t>Team Structure</a:t>
            </a:r>
          </a:p>
          <a:p>
            <a:pPr>
              <a:defRPr/>
            </a:pPr>
            <a:r>
              <a:rPr lang="en-US" sz="2000" dirty="0"/>
              <a:t>T</a:t>
            </a:r>
            <a:r>
              <a:rPr lang="en-US" sz="2000" dirty="0" smtClean="0"/>
              <a:t>eamwork </a:t>
            </a:r>
            <a:r>
              <a:rPr lang="en-US" sz="2000" dirty="0"/>
              <a:t>cannot </a:t>
            </a:r>
            <a:r>
              <a:rPr lang="en-US" sz="2000" dirty="0" smtClean="0"/>
              <a:t>occur </a:t>
            </a:r>
            <a:r>
              <a:rPr lang="en-US" sz="2000" dirty="0"/>
              <a:t>in the absence of a clearly defined </a:t>
            </a:r>
            <a:r>
              <a:rPr lang="en-US" sz="2000" dirty="0" smtClean="0"/>
              <a:t>team </a:t>
            </a:r>
          </a:p>
          <a:p>
            <a:pPr>
              <a:defRPr/>
            </a:pPr>
            <a:r>
              <a:rPr lang="en-US" sz="2000" dirty="0"/>
              <a:t>U</a:t>
            </a:r>
            <a:r>
              <a:rPr lang="en-US" sz="2000" dirty="0" smtClean="0"/>
              <a:t>nderstanding </a:t>
            </a:r>
            <a:r>
              <a:rPr lang="en-US" sz="2000" dirty="0"/>
              <a:t>a team’s structure and how multiple teams interact </a:t>
            </a:r>
            <a:r>
              <a:rPr lang="en-US" sz="2000" dirty="0" smtClean="0"/>
              <a:t>is </a:t>
            </a:r>
            <a:r>
              <a:rPr lang="en-US" sz="2000" dirty="0"/>
              <a:t>critical for </a:t>
            </a:r>
            <a:r>
              <a:rPr lang="en-US" sz="2000" dirty="0" smtClean="0"/>
              <a:t>implementation planning</a:t>
            </a:r>
            <a:endParaRPr lang="en-US" dirty="0" smtClean="0"/>
          </a:p>
          <a:p>
            <a:pPr lvl="1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45DBFD83-BD81-44AD-9BA5-B98708DC009B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r>
              <a:rPr lang="en-US" altLang="en-US" sz="1000" smtClean="0">
                <a:solidFill>
                  <a:srgbClr val="542200"/>
                </a:solidFill>
              </a:rPr>
              <a:t> </a:t>
            </a:r>
          </a:p>
        </p:txBody>
      </p:sp>
      <p:sp>
        <p:nvSpPr>
          <p:cNvPr id="921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Partnering With the Patient</a:t>
            </a:r>
          </a:p>
        </p:txBody>
      </p:sp>
      <p:sp>
        <p:nvSpPr>
          <p:cNvPr id="922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219200" y="1752600"/>
            <a:ext cx="7461250" cy="35433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3200" dirty="0" smtClean="0">
                <a:ea typeface="ヒラギノ角ゴ Pro W3" pitchFamily="127" charset="-128"/>
              </a:rPr>
              <a:t>	</a:t>
            </a:r>
            <a:r>
              <a:rPr lang="en-US" altLang="en-US" sz="2800" b="1" dirty="0" smtClean="0">
                <a:ea typeface="ヒラギノ角ゴ Pro W3" pitchFamily="127" charset="-128"/>
              </a:rPr>
              <a:t>Strategies for involving patients in their care</a:t>
            </a:r>
          </a:p>
          <a:p>
            <a:pPr lvl="1" eaLnBrk="1" hangingPunct="1"/>
            <a:r>
              <a:rPr lang="en-US" altLang="en-US" sz="2800" dirty="0" smtClean="0">
                <a:ea typeface="ヒラギノ角ゴ Pro W3" pitchFamily="127" charset="-128"/>
              </a:rPr>
              <a:t>Include patients in bedside rounds</a:t>
            </a:r>
          </a:p>
          <a:p>
            <a:pPr lvl="1" eaLnBrk="1" hangingPunct="1"/>
            <a:r>
              <a:rPr lang="en-US" altLang="en-US" sz="2800" dirty="0" smtClean="0">
                <a:ea typeface="ヒラギノ角ゴ Pro W3" pitchFamily="127" charset="-128"/>
              </a:rPr>
              <a:t>Conduct handoffs at the patient’s bedside</a:t>
            </a:r>
          </a:p>
          <a:p>
            <a:pPr lvl="1" eaLnBrk="1" hangingPunct="1"/>
            <a:r>
              <a:rPr lang="en-US" altLang="en-US" sz="2800" dirty="0" smtClean="0">
                <a:ea typeface="ヒラギノ角ゴ Pro W3" pitchFamily="127" charset="-128"/>
              </a:rPr>
              <a:t>Provide patients with tools for communicating with their care team</a:t>
            </a:r>
          </a:p>
          <a:p>
            <a:pPr lvl="1" eaLnBrk="1" hangingPunct="1"/>
            <a:r>
              <a:rPr lang="en-US" altLang="en-US" sz="2800" dirty="0" smtClean="0">
                <a:ea typeface="ヒラギノ角ゴ Pro W3" pitchFamily="127" charset="-128"/>
              </a:rPr>
              <a:t>Involve patients in key committees</a:t>
            </a:r>
          </a:p>
          <a:p>
            <a:pPr lvl="1" eaLnBrk="1" hangingPunct="1"/>
            <a:r>
              <a:rPr lang="en-US" altLang="en-US" sz="2800" dirty="0" smtClean="0">
                <a:ea typeface="ヒラギノ角ゴ Pro W3" pitchFamily="127" charset="-128"/>
              </a:rPr>
              <a:t>Actively enlist patient participation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DF934CB7-14C8-407E-8D32-31A52BB52EB9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r>
              <a:rPr lang="en-US" altLang="en-US" sz="1000" smtClean="0">
                <a:solidFill>
                  <a:srgbClr val="542200"/>
                </a:solidFill>
              </a:rPr>
              <a:t> </a:t>
            </a:r>
          </a:p>
        </p:txBody>
      </p:sp>
      <p:sp>
        <p:nvSpPr>
          <p:cNvPr id="7171" name="Rectangle 3" descr="Two or more people who interact dynamically, interdependently, and adaptively toward a common and valued goal, have specific roles or functions, and have a time-limited membership. "/>
          <p:cNvSpPr>
            <a:spLocks noChangeArrowheads="1"/>
          </p:cNvSpPr>
          <p:nvPr/>
        </p:nvSpPr>
        <p:spPr bwMode="auto">
          <a:xfrm>
            <a:off x="1066800" y="15240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altLang="en-US" sz="200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66800" y="2106613"/>
            <a:ext cx="3868738" cy="412115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altLang="en-US" sz="2200" b="1" smtClean="0">
                <a:ea typeface="ヒラギノ角ゴ Pro W3" pitchFamily="127" charset="-128"/>
              </a:rPr>
              <a:t>Two or more people who interact dynamically, interdependently, and adaptively toward a common and valued goal, have specific roles or functions, and have a </a:t>
            </a:r>
            <a:br>
              <a:rPr lang="en-US" altLang="en-US" sz="2200" b="1" smtClean="0">
                <a:ea typeface="ヒラギノ角ゴ Pro W3" pitchFamily="127" charset="-128"/>
              </a:rPr>
            </a:br>
            <a:r>
              <a:rPr lang="en-US" altLang="en-US" sz="2200" b="1" smtClean="0">
                <a:ea typeface="ヒラギノ角ゴ Pro W3" pitchFamily="127" charset="-128"/>
              </a:rPr>
              <a:t>time-limited</a:t>
            </a:r>
            <a:r>
              <a:rPr lang="en-US" altLang="en-US" sz="2200" b="1" smtClean="0">
                <a:solidFill>
                  <a:srgbClr val="00CC00"/>
                </a:solidFill>
                <a:ea typeface="ヒラギノ角ゴ Pro W3" pitchFamily="127" charset="-128"/>
              </a:rPr>
              <a:t> </a:t>
            </a:r>
            <a:r>
              <a:rPr lang="en-US" altLang="en-US" sz="2200" b="1" smtClean="0">
                <a:ea typeface="ヒラギノ角ゴ Pro W3" pitchFamily="127" charset="-128"/>
              </a:rPr>
              <a:t>membership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en-US" altLang="en-US" sz="2200" b="1" dirty="0" smtClean="0">
              <a:ea typeface="ヒラギノ角ゴ Pro W3" pitchFamily="127" charset="-128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en-US" altLang="en-US" sz="2200" b="1" dirty="0" smtClean="0">
              <a:ea typeface="ヒラギノ角ゴ Pro W3" pitchFamily="127" charset="-128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What Defines a Team?</a:t>
            </a:r>
          </a:p>
        </p:txBody>
      </p:sp>
      <p:pic>
        <p:nvPicPr>
          <p:cNvPr id="7174" name="Picture 23" descr="cognative_conflict_cir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2133600"/>
            <a:ext cx="37909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42213130-F832-4FFE-A665-4097CF555535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r>
              <a:rPr lang="en-US" altLang="en-US" sz="1000" smtClean="0">
                <a:solidFill>
                  <a:srgbClr val="542200"/>
                </a:solidFill>
              </a:rPr>
              <a:t> </a:t>
            </a:r>
          </a:p>
        </p:txBody>
      </p:sp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>
          <a:xfrm>
            <a:off x="881063" y="876300"/>
            <a:ext cx="7739062" cy="679450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ヒラギノ角ゴ Pro W3" pitchFamily="127" charset="-128"/>
              </a:rPr>
              <a:t>Clinical Team Responsibilities</a:t>
            </a:r>
          </a:p>
        </p:txBody>
      </p:sp>
      <p:sp>
        <p:nvSpPr>
          <p:cNvPr id="1024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371600" y="1589088"/>
            <a:ext cx="7348538" cy="47736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mtClean="0">
                <a:ea typeface="ヒラギノ角ゴ Pro W3" pitchFamily="127" charset="-128"/>
              </a:rPr>
              <a:t>	</a:t>
            </a:r>
            <a:r>
              <a:rPr lang="en-US" altLang="en-US" sz="2200" b="1" smtClean="0">
                <a:ea typeface="ヒラギノ角ゴ Pro W3" pitchFamily="127" charset="-128"/>
              </a:rPr>
              <a:t>Embrace patients and their families as valuable and contributing partners in patient care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Listen to patients and their families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Assess patients’ preference regarding involvement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Ask patients about their concerns 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Speak to them in lay terms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Allow time for patients and families to ask questions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Ask for their feedback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Give them access to relevant information</a:t>
            </a:r>
          </a:p>
          <a:p>
            <a:pPr lvl="1" eaLnBrk="1" hangingPunct="1"/>
            <a:r>
              <a:rPr lang="en-US" altLang="en-US" sz="2200" smtClean="0">
                <a:ea typeface="ヒラギノ角ゴ Pro W3" pitchFamily="127" charset="-128"/>
              </a:rPr>
              <a:t>Encourage patients and their families to proactively participate in patient care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smtClean="0">
                <a:ea typeface="ヒラギノ角ゴ Pro W3" pitchFamily="127" charset="-128"/>
              </a:rPr>
              <a:t>Patient and Family Responsibilities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914400" y="1811338"/>
            <a:ext cx="7759700" cy="3932237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Provide accurate patient information</a:t>
            </a:r>
          </a:p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Comply with the prescribed plan of care (e.g., schedule and attend appointments as directed)</a:t>
            </a:r>
          </a:p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Ask questions and/or voice any concerns regarding the plan of care</a:t>
            </a:r>
          </a:p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Monitor and report changes in the patient’s condition </a:t>
            </a:r>
          </a:p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Manage family members</a:t>
            </a:r>
          </a:p>
          <a:p>
            <a:pPr eaLnBrk="1" hangingPunct="1"/>
            <a:r>
              <a:rPr lang="en-US" altLang="en-US" dirty="0" smtClean="0">
                <a:ea typeface="ヒラギノ角ゴ Pro W3" pitchFamily="127" charset="-128"/>
              </a:rPr>
              <a:t>Follow instructions of the clinical team 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0DE9B0C0-F036-433F-98D3-1FDC0D41BF75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0C6F6603-5740-45C9-886E-66E5C889301B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r>
              <a:rPr lang="en-US" altLang="en-US" sz="1000" smtClean="0">
                <a:solidFill>
                  <a:srgbClr val="542200"/>
                </a:solidFill>
              </a:rPr>
              <a:t> </a:t>
            </a:r>
          </a:p>
        </p:txBody>
      </p:sp>
      <p:pic>
        <p:nvPicPr>
          <p:cNvPr id="13315" name="Picture 8" descr="MTS_Source_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6"/>
          <a:stretch/>
        </p:blipFill>
        <p:spPr bwMode="auto">
          <a:xfrm>
            <a:off x="2333702" y="1949410"/>
            <a:ext cx="5994400" cy="420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ヒラギノ角ゴ Pro W3" pitchFamily="127" charset="-128"/>
              </a:rPr>
              <a:t>Multi-Team System (MTS) for Patient Care</a:t>
            </a:r>
            <a:endParaRPr lang="en-US" altLang="en-US" dirty="0" smtClean="0">
              <a:ea typeface="ヒラギノ角ゴ Pro W3" pitchFamily="127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200" dirty="0" smtClean="0">
                <a:ea typeface="ヒラギノ角ゴ Pro W3" pitchFamily="127" charset="-128"/>
              </a:rPr>
              <a:t>Types of Teams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797375" y="1811338"/>
            <a:ext cx="8224800" cy="39322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  <a:buNone/>
            </a:pPr>
            <a:r>
              <a:rPr lang="en-US" altLang="en-US" b="1" dirty="0" smtClean="0">
                <a:ea typeface="ヒラギノ角ゴ Pro W3" pitchFamily="127" charset="-128"/>
              </a:rPr>
              <a:t>Core Team </a:t>
            </a:r>
            <a:r>
              <a:rPr lang="en-US" altLang="en-US" dirty="0" smtClean="0">
                <a:ea typeface="ヒラギノ角ゴ Pro W3" pitchFamily="127" charset="-128"/>
              </a:rPr>
              <a:t>– closest to the patient. Work to </a:t>
            </a:r>
            <a:r>
              <a:rPr lang="en-US" altLang="en-US" dirty="0">
                <a:ea typeface="ヒラギノ角ゴ Pro W3" pitchFamily="127" charset="-128"/>
              </a:rPr>
              <a:t>manage a set of </a:t>
            </a:r>
            <a:r>
              <a:rPr lang="en-US" altLang="en-US" dirty="0" smtClean="0">
                <a:ea typeface="ヒラギノ角ゴ Pro W3" pitchFamily="127" charset="-128"/>
              </a:rPr>
              <a:t>assigned patients from assessment </a:t>
            </a:r>
            <a:r>
              <a:rPr lang="en-US" altLang="en-US" dirty="0">
                <a:ea typeface="ヒラギノ角ゴ Pro W3" pitchFamily="127" charset="-128"/>
              </a:rPr>
              <a:t>to </a:t>
            </a:r>
            <a:r>
              <a:rPr lang="en-US" altLang="en-US" dirty="0" smtClean="0">
                <a:ea typeface="ヒラギノ角ゴ Pro W3" pitchFamily="127" charset="-128"/>
              </a:rPr>
              <a:t>disposition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None/>
            </a:pPr>
            <a:r>
              <a:rPr lang="en-US" altLang="en-US" b="1" dirty="0" smtClean="0">
                <a:ea typeface="ヒラギノ角ゴ Pro W3" pitchFamily="127" charset="-128"/>
              </a:rPr>
              <a:t>Contingency Team </a:t>
            </a:r>
            <a:r>
              <a:rPr lang="en-US" altLang="en-US" dirty="0" smtClean="0">
                <a:ea typeface="ヒラギノ角ゴ Pro W3" pitchFamily="127" charset="-128"/>
              </a:rPr>
              <a:t>- time</a:t>
            </a:r>
            <a:r>
              <a:rPr lang="en-US" altLang="en-US" dirty="0">
                <a:ea typeface="ヒラギノ角ゴ Pro W3" pitchFamily="127" charset="-128"/>
              </a:rPr>
              <a:t>-limited team formed </a:t>
            </a:r>
            <a:r>
              <a:rPr lang="en-US" altLang="en-US" dirty="0" smtClean="0">
                <a:ea typeface="ヒラギノ角ゴ Pro W3" pitchFamily="127" charset="-128"/>
              </a:rPr>
              <a:t>for emergent </a:t>
            </a:r>
            <a:r>
              <a:rPr lang="en-US" altLang="en-US" dirty="0">
                <a:ea typeface="ヒラギノ角ゴ Pro W3" pitchFamily="127" charset="-128"/>
              </a:rPr>
              <a:t>or </a:t>
            </a:r>
            <a:r>
              <a:rPr lang="en-US" altLang="en-US" dirty="0" smtClean="0">
                <a:ea typeface="ヒラギノ角ゴ Pro W3" pitchFamily="127" charset="-128"/>
              </a:rPr>
              <a:t>specific events, </a:t>
            </a:r>
            <a:r>
              <a:rPr lang="en-US" altLang="en-US" dirty="0">
                <a:ea typeface="ヒラギノ角ゴ Pro W3" pitchFamily="127" charset="-128"/>
              </a:rPr>
              <a:t>members </a:t>
            </a:r>
            <a:r>
              <a:rPr lang="en-US" altLang="en-US" dirty="0" smtClean="0">
                <a:ea typeface="ヒラギノ角ゴ Pro W3" pitchFamily="127" charset="-128"/>
              </a:rPr>
              <a:t>of various teams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None/>
            </a:pPr>
            <a:r>
              <a:rPr lang="en-US" altLang="en-US" b="1" dirty="0" smtClean="0">
                <a:ea typeface="ヒラギノ角ゴ Pro W3" pitchFamily="127" charset="-128"/>
              </a:rPr>
              <a:t>Coordinating Team </a:t>
            </a:r>
            <a:r>
              <a:rPr lang="en-US" altLang="en-US" dirty="0" smtClean="0">
                <a:ea typeface="ヒラギノ角ゴ Pro W3" pitchFamily="127" charset="-128"/>
              </a:rPr>
              <a:t>- work </a:t>
            </a:r>
            <a:r>
              <a:rPr lang="en-US" altLang="en-US" dirty="0">
                <a:ea typeface="ヒラギノ角ゴ Pro W3" pitchFamily="127" charset="-128"/>
              </a:rPr>
              <a:t>area members </a:t>
            </a:r>
            <a:r>
              <a:rPr lang="en-US" altLang="en-US" dirty="0" smtClean="0">
                <a:ea typeface="ヒラギノ角ゴ Pro W3" pitchFamily="127" charset="-128"/>
              </a:rPr>
              <a:t>responsible </a:t>
            </a:r>
            <a:r>
              <a:rPr lang="en-US" altLang="en-US" dirty="0">
                <a:ea typeface="ヒラギノ角ゴ Pro W3" pitchFamily="127" charset="-128"/>
              </a:rPr>
              <a:t>for managing </a:t>
            </a:r>
            <a:r>
              <a:rPr lang="en-US" altLang="en-US" dirty="0" smtClean="0">
                <a:ea typeface="ヒラギノ角ゴ Pro W3" pitchFamily="127" charset="-128"/>
              </a:rPr>
              <a:t>the </a:t>
            </a:r>
            <a:r>
              <a:rPr lang="en-US" altLang="en-US" dirty="0">
                <a:ea typeface="ヒラギノ角ゴ Pro W3" pitchFamily="127" charset="-128"/>
              </a:rPr>
              <a:t>operational </a:t>
            </a:r>
            <a:r>
              <a:rPr lang="en-US" altLang="en-US" dirty="0" smtClean="0">
                <a:ea typeface="ヒラギノ角ゴ Pro W3" pitchFamily="127" charset="-128"/>
              </a:rPr>
              <a:t>environment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spcAft>
                <a:spcPts val="800"/>
              </a:spcAft>
              <a:buNone/>
            </a:pPr>
            <a:r>
              <a:rPr lang="en-US" altLang="en-US" b="1" dirty="0" smtClean="0">
                <a:ea typeface="ヒラギノ角ゴ Pro W3" pitchFamily="127" charset="-128"/>
              </a:rPr>
              <a:t>Ancillary &amp; Support Services </a:t>
            </a:r>
            <a:r>
              <a:rPr lang="en-US" altLang="en-US" dirty="0" smtClean="0">
                <a:ea typeface="ヒラギノ角ゴ Pro W3" pitchFamily="127" charset="-128"/>
              </a:rPr>
              <a:t>- provide </a:t>
            </a:r>
            <a:r>
              <a:rPr lang="en-US" altLang="en-US" dirty="0">
                <a:ea typeface="ヒラギノ角ゴ Pro W3" pitchFamily="127" charset="-128"/>
              </a:rPr>
              <a:t>direct, task-specific, time-limited care to patients</a:t>
            </a:r>
            <a:r>
              <a:rPr lang="en-US" altLang="en-US" dirty="0" smtClean="0">
                <a:ea typeface="ヒラギノ角ゴ Pro W3" pitchFamily="127" charset="-128"/>
              </a:rPr>
              <a:t>. </a:t>
            </a:r>
            <a:r>
              <a:rPr lang="en-US" altLang="en-US" dirty="0">
                <a:ea typeface="ヒラギノ角ゴ Pro W3" pitchFamily="127" charset="-128"/>
              </a:rPr>
              <a:t>P</a:t>
            </a:r>
            <a:r>
              <a:rPr lang="en-US" altLang="en-US" dirty="0" smtClean="0">
                <a:ea typeface="ヒラギノ角ゴ Pro W3" pitchFamily="127" charset="-128"/>
              </a:rPr>
              <a:t>rovide </a:t>
            </a:r>
            <a:r>
              <a:rPr lang="en-US" altLang="en-US" dirty="0">
                <a:ea typeface="ヒラギノ角ゴ Pro W3" pitchFamily="127" charset="-128"/>
              </a:rPr>
              <a:t>indirect service-</a:t>
            </a:r>
            <a:r>
              <a:rPr lang="en-US" altLang="en-US" dirty="0" smtClean="0">
                <a:ea typeface="ヒラギノ角ゴ Pro W3" pitchFamily="127" charset="-128"/>
              </a:rPr>
              <a:t>focused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spcAft>
                <a:spcPts val="800"/>
              </a:spcAft>
              <a:buNone/>
            </a:pPr>
            <a:r>
              <a:rPr lang="en-US" altLang="en-US" b="1" dirty="0" smtClean="0">
                <a:ea typeface="ヒラギノ角ゴ Pro W3" pitchFamily="127" charset="-128"/>
              </a:rPr>
              <a:t>Administration</a:t>
            </a:r>
            <a:r>
              <a:rPr lang="en-US" altLang="en-US" dirty="0" smtClean="0">
                <a:ea typeface="ヒラギノ角ゴ Pro W3" pitchFamily="127" charset="-128"/>
              </a:rPr>
              <a:t> – vision, policies, expectations, accountability, culture change</a:t>
            </a:r>
            <a:endParaRPr lang="en-US" altLang="en-US" b="1" dirty="0">
              <a:ea typeface="ヒラギノ角ゴ Pro W3" pitchFamily="127" charset="-128"/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None/>
            </a:pPr>
            <a:endParaRPr lang="en-US" altLang="en-US" dirty="0">
              <a:ea typeface="ヒラギノ角ゴ Pro W3" pitchFamily="127" charset="-128"/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  <a:buNone/>
            </a:pPr>
            <a:endParaRPr lang="en-US" altLang="en-US" dirty="0">
              <a:ea typeface="ヒラギノ角ゴ Pro W3" pitchFamily="127" charset="-128"/>
            </a:endParaRPr>
          </a:p>
          <a:p>
            <a:pPr eaLnBrk="1" hangingPunct="1"/>
            <a:endParaRPr lang="en-US" altLang="en-US" dirty="0" smtClean="0">
              <a:ea typeface="ヒラギノ角ゴ Pro W3" pitchFamily="127" charset="-128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1pPr>
            <a:lvl2pPr marL="742950" indent="-28575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2pPr>
            <a:lvl3pPr marL="11430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3pPr>
            <a:lvl4pPr marL="16002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4pPr>
            <a:lvl5pPr marL="2057400" indent="-228600" eaLnBrk="0" hangingPunct="0">
              <a:lnSpc>
                <a:spcPct val="95000"/>
              </a:lnSpc>
              <a:spcBef>
                <a:spcPct val="4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7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000" smtClean="0">
                <a:solidFill>
                  <a:srgbClr val="542200"/>
                </a:solidFill>
              </a:rPr>
              <a:t> </a:t>
            </a:r>
            <a:fld id="{0DE9B0C0-F036-433F-98D3-1FDC0D41BF75}" type="slidenum">
              <a:rPr lang="en-US" altLang="en-US" sz="1000" smtClean="0">
                <a:solidFill>
                  <a:srgbClr val="542200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r>
              <a:rPr lang="en-US" altLang="en-US" sz="1000" smtClean="0">
                <a:solidFill>
                  <a:srgbClr val="5422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4368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Main_Olive">
  <a:themeElements>
    <a:clrScheme name="">
      <a:dk1>
        <a:srgbClr val="000000"/>
      </a:dk1>
      <a:lt1>
        <a:srgbClr val="FFFFE1"/>
      </a:lt1>
      <a:dk2>
        <a:srgbClr val="660033"/>
      </a:dk2>
      <a:lt2>
        <a:srgbClr val="330033"/>
      </a:lt2>
      <a:accent1>
        <a:srgbClr val="CCCC99"/>
      </a:accent1>
      <a:accent2>
        <a:srgbClr val="CC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B90000"/>
      </a:accent6>
      <a:hlink>
        <a:srgbClr val="990033"/>
      </a:hlink>
      <a:folHlink>
        <a:srgbClr val="B2B2B2"/>
      </a:folHlink>
    </a:clrScheme>
    <a:fontScheme name="2_Main_Oliv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Main_Olive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Main_Olive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in_Olive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_Main_Olive 6">
    <a:dk1>
      <a:srgbClr val="000000"/>
    </a:dk1>
    <a:lt1>
      <a:srgbClr val="FFFFE1"/>
    </a:lt1>
    <a:dk2>
      <a:srgbClr val="330033"/>
    </a:dk2>
    <a:lt2>
      <a:srgbClr val="330033"/>
    </a:lt2>
    <a:accent1>
      <a:srgbClr val="CCCC99"/>
    </a:accent1>
    <a:accent2>
      <a:srgbClr val="FF0000"/>
    </a:accent2>
    <a:accent3>
      <a:srgbClr val="FFFFEE"/>
    </a:accent3>
    <a:accent4>
      <a:srgbClr val="000000"/>
    </a:accent4>
    <a:accent5>
      <a:srgbClr val="E2E2CA"/>
    </a:accent5>
    <a:accent6>
      <a:srgbClr val="E70000"/>
    </a:accent6>
    <a:hlink>
      <a:srgbClr val="990033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 4-05.2-SituationMonitoring</Template>
  <TotalTime>61520682</TotalTime>
  <Pages>6</Pages>
  <Words>339</Words>
  <Application>Microsoft Macintosh PowerPoint</Application>
  <PresentationFormat>Letter Paper (8.5x11 in)</PresentationFormat>
  <Paragraphs>101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Verdana</vt:lpstr>
      <vt:lpstr>Wingdings</vt:lpstr>
      <vt:lpstr>ヒラギノ角ゴ Pro W3</vt:lpstr>
      <vt:lpstr>2_Main_Olive</vt:lpstr>
      <vt:lpstr>Team Structure  </vt:lpstr>
      <vt:lpstr>Objectives</vt:lpstr>
      <vt:lpstr>PowerPoint Presentation</vt:lpstr>
      <vt:lpstr>Partnering With the Patient</vt:lpstr>
      <vt:lpstr>What Defines a Team?</vt:lpstr>
      <vt:lpstr>Clinical Team Responsibilities</vt:lpstr>
      <vt:lpstr>Patient and Family Responsibilities</vt:lpstr>
      <vt:lpstr>Multi-Team System (MTS) for Patient Care</vt:lpstr>
      <vt:lpstr>Types of Teams</vt:lpstr>
      <vt:lpstr>How’s the Teamwork?</vt:lpstr>
      <vt:lpstr>How’s the Teamwork?</vt:lpstr>
      <vt:lpstr>High Performing Teams</vt:lpstr>
      <vt:lpstr>Barriers to Team Performance</vt:lpstr>
      <vt:lpstr>Up Next, TeamSTEPPS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newbref</dc:title>
  <dc:creator>Conwal</dc:creator>
  <cp:lastModifiedBy>Calzada, Jennifer A</cp:lastModifiedBy>
  <cp:revision>1127</cp:revision>
  <cp:lastPrinted>2013-10-18T15:04:16Z</cp:lastPrinted>
  <dcterms:created xsi:type="dcterms:W3CDTF">1997-11-14T21:37:50Z</dcterms:created>
  <dcterms:modified xsi:type="dcterms:W3CDTF">2017-02-09T12:40:09Z</dcterms:modified>
</cp:coreProperties>
</file>