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705" r:id="rId2"/>
    <p:sldId id="707" r:id="rId3"/>
    <p:sldId id="708" r:id="rId4"/>
    <p:sldId id="727" r:id="rId5"/>
    <p:sldId id="729" r:id="rId6"/>
    <p:sldId id="709" r:id="rId7"/>
    <p:sldId id="710" r:id="rId8"/>
    <p:sldId id="711" r:id="rId9"/>
    <p:sldId id="712" r:id="rId10"/>
    <p:sldId id="713" r:id="rId11"/>
    <p:sldId id="714" r:id="rId12"/>
    <p:sldId id="715" r:id="rId13"/>
    <p:sldId id="718" r:id="rId14"/>
    <p:sldId id="719" r:id="rId15"/>
    <p:sldId id="728" r:id="rId16"/>
    <p:sldId id="721" r:id="rId17"/>
    <p:sldId id="725" r:id="rId18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orient="horz" pos="1488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3012">
          <p15:clr>
            <a:srgbClr val="A4A3A4"/>
          </p15:clr>
        </p15:guide>
        <p15:guide id="5" pos="2880">
          <p15:clr>
            <a:srgbClr val="A4A3A4"/>
          </p15:clr>
        </p15:guide>
        <p15:guide id="6" pos="11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DAFF"/>
    <a:srgbClr val="99CCFF"/>
    <a:srgbClr val="A7FDC4"/>
    <a:srgbClr val="FFD889"/>
    <a:srgbClr val="FFCE6D"/>
    <a:srgbClr val="2232CE"/>
    <a:srgbClr val="E1F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/>
    <p:restoredTop sz="94690"/>
  </p:normalViewPr>
  <p:slideViewPr>
    <p:cSldViewPr snapToGrid="0">
      <p:cViewPr>
        <p:scale>
          <a:sx n="102" d="100"/>
          <a:sy n="102" d="100"/>
        </p:scale>
        <p:origin x="1424" y="552"/>
      </p:cViewPr>
      <p:guideLst>
        <p:guide orient="horz" pos="2266"/>
        <p:guide orient="horz" pos="1488"/>
        <p:guide orient="horz" pos="4319"/>
        <p:guide orient="horz" pos="3012"/>
        <p:guide pos="2880"/>
        <p:guide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1404"/>
      </p:cViewPr>
      <p:guideLst>
        <p:guide orient="horz" pos="3025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Slide_title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5" t="32530" r="2986"/>
          <a:stretch>
            <a:fillRect/>
          </a:stretch>
        </p:blipFill>
        <p:spPr bwMode="auto">
          <a:xfrm>
            <a:off x="5689600" y="0"/>
            <a:ext cx="1625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0" y="561975"/>
            <a:ext cx="7315200" cy="3175"/>
          </a:xfrm>
          <a:prstGeom prst="line">
            <a:avLst/>
          </a:prstGeom>
          <a:noFill/>
          <a:ln w="9525">
            <a:solidFill>
              <a:srgbClr val="C7C39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88" name="Group 6"/>
          <p:cNvGrpSpPr>
            <a:grpSpLocks/>
          </p:cNvGrpSpPr>
          <p:nvPr/>
        </p:nvGrpSpPr>
        <p:grpSpPr bwMode="auto">
          <a:xfrm>
            <a:off x="0" y="9309100"/>
            <a:ext cx="7315200" cy="241300"/>
            <a:chOff x="-48" y="5568"/>
            <a:chExt cx="4320" cy="144"/>
          </a:xfrm>
        </p:grpSpPr>
        <p:sp>
          <p:nvSpPr>
            <p:cNvPr id="41992" name="Line 7"/>
            <p:cNvSpPr>
              <a:spLocks noChangeShapeType="1"/>
            </p:cNvSpPr>
            <p:nvPr userDrawn="1"/>
          </p:nvSpPr>
          <p:spPr bwMode="auto">
            <a:xfrm>
              <a:off x="-48" y="5712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Line 8"/>
            <p:cNvSpPr>
              <a:spLocks noChangeShapeType="1"/>
            </p:cNvSpPr>
            <p:nvPr userDrawn="1"/>
          </p:nvSpPr>
          <p:spPr bwMode="auto">
            <a:xfrm>
              <a:off x="-48" y="5568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4098925" y="9309100"/>
            <a:ext cx="2316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dirty="0" smtClean="0">
                <a:solidFill>
                  <a:srgbClr val="663300"/>
                </a:solidFill>
                <a:latin typeface="Verdana" pitchFamily="34" charset="0"/>
              </a:rPr>
              <a:t> TeamSTEPPS 2.0  |  Situation Monitoring</a:t>
            </a: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gray">
          <a:xfrm>
            <a:off x="5791200" y="80963"/>
            <a:ext cx="1433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540" tIns="47540" rIns="47540" bIns="4754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 dirty="0" smtClean="0">
                <a:solidFill>
                  <a:srgbClr val="FFFFE1"/>
                </a:solidFill>
              </a:rPr>
              <a:t>Situation Monitoring</a:t>
            </a:r>
            <a:endParaRPr lang="en-US" altLang="en-US" sz="1800" dirty="0" smtClean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62713" y="9321800"/>
            <a:ext cx="7397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defTabSz="931887">
              <a:defRPr sz="900">
                <a:solidFill>
                  <a:srgbClr val="66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C-5-</a:t>
            </a:r>
            <a:fld id="{9C64F6E6-9923-468D-88ED-BF95D0996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25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62313" y="9142413"/>
            <a:ext cx="7921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0" tIns="46449" rIns="91240" bIns="46449">
            <a:spAutoFit/>
          </a:bodyPr>
          <a:lstStyle>
            <a:lvl1pPr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300" smtClean="0"/>
              <a:t>Page </a:t>
            </a:r>
            <a:fld id="{22ACA2EE-E033-4C4B-84C6-659D5B0ACD80}" type="slidenum">
              <a:rPr lang="en-US" altLang="en-US" sz="13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300" smtClean="0"/>
          </a:p>
        </p:txBody>
      </p:sp>
      <p:sp>
        <p:nvSpPr>
          <p:cNvPr id="2560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68488" y="1174750"/>
            <a:ext cx="3592512" cy="2693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4557713"/>
            <a:ext cx="536575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60" tIns="46449" rIns="94560" bIns="46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420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F7874779-36AA-4EF3-8124-356022ADDE34}" type="slidenum">
              <a:rPr lang="en-US" altLang="en-US" sz="1800" b="0"/>
              <a:pPr/>
              <a:t>1</a:t>
            </a:fld>
            <a:endParaRPr lang="en-US" altLang="en-US" sz="1800" b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i="1" u="sng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422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39690883-DFA3-410E-92D7-A74A1D208B81}" type="slidenum">
              <a:rPr lang="en-US" altLang="en-US" sz="1800" b="0"/>
              <a:pPr/>
              <a:t>2</a:t>
            </a:fld>
            <a:endParaRPr lang="en-US" altLang="en-US" sz="18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u="sng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696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F371C431-6EA9-4E89-8D23-E1E52B9E1436}" type="slidenum">
              <a:rPr lang="en-US" altLang="en-US" sz="1800" b="0"/>
              <a:pPr/>
              <a:t>3</a:t>
            </a:fld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33546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F7140C15-0738-44C3-AF25-6C0042183942}" type="slidenum">
              <a:rPr lang="en-US" altLang="en-US" sz="1800" b="0"/>
              <a:pPr/>
              <a:t>10</a:t>
            </a:fld>
            <a:endParaRPr lang="en-US" altLang="en-US" sz="1800" b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0" y="4560888"/>
            <a:ext cx="5964238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74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18D7388E-2544-48DB-8B8A-2D78A36C035B}" type="slidenum">
              <a:rPr lang="en-US" altLang="en-US" sz="1800" b="0"/>
              <a:pPr/>
              <a:t>12</a:t>
            </a:fld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1222546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4D25FE57-B011-4683-BD25-AC72BACE85A1}" type="slidenum">
              <a:rPr lang="en-US" altLang="en-US" sz="1800" b="0"/>
              <a:pPr/>
              <a:t>13</a:t>
            </a:fld>
            <a:endParaRPr lang="en-US" altLang="en-US" sz="18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2117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787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E5F306E2-3313-42BF-A2B0-C7F42BD4011B}" type="slidenum">
              <a:rPr lang="en-US" altLang="en-US" sz="1800" b="0"/>
              <a:pPr/>
              <a:t>14</a:t>
            </a:fld>
            <a:endParaRPr lang="en-US" altLang="en-US" sz="1800" b="0"/>
          </a:p>
        </p:txBody>
      </p:sp>
      <p:sp>
        <p:nvSpPr>
          <p:cNvPr id="348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3482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998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5200"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52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fld id="{BBDABF1A-BE20-4019-A66C-E690961E2D29}" type="slidenum">
              <a:rPr lang="en-US" altLang="en-US" sz="1800" b="0"/>
              <a:pPr/>
              <a:t>16</a:t>
            </a:fld>
            <a:endParaRPr lang="en-US" altLang="en-US" sz="18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13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935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lide_title2_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0"/>
            <a:ext cx="71072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inderBeigeElemen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4354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randing_TeamSTEPPS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40400"/>
            <a:ext cx="5164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6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11513" y="3832225"/>
            <a:ext cx="5276850" cy="1131888"/>
          </a:xfrm>
        </p:spPr>
        <p:txBody>
          <a:bodyPr tIns="45720" bIns="45720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8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7494EE0-06C8-4FA5-BA02-04B289F16123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7831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876300"/>
            <a:ext cx="1951037" cy="4687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876300"/>
            <a:ext cx="5702300" cy="4687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FC04423-0E2D-4A4E-9D1B-AFC9C979442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71319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876300"/>
            <a:ext cx="77390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53408C1-8138-4E66-AD93-A1124FAE04E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386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FF2F82A9-FDCC-41AC-954D-AE196CCEDD5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18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BB7D4136-2612-41CB-848B-297930BFFD73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0410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CD89E00-CB9A-4C25-85A1-45369A11A3C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1279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F0AAF36-DC36-466E-8EFA-CDF0B8C9885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0005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5C0DA2E-62F7-4A8B-BCED-05F8AB223975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4547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008666F0-2949-45BC-8979-43A2A7F12CB2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4182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C404245-CE39-4F5C-96FC-35F40DFAD742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8407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41FF2CB4-385A-4403-890E-46518FD585C4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8884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ew_TS_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/>
          <a:stretch>
            <a:fillRect/>
          </a:stretch>
        </p:blipFill>
        <p:spPr bwMode="auto">
          <a:xfrm>
            <a:off x="0" y="-1588"/>
            <a:ext cx="9134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Slide_content_2_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29781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20888"/>
            <a:ext cx="7772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817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" rIns="91440" bIns="9144" numCol="1" anchor="ctr" anchorCtr="1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5422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3048E1A7-94DF-4E55-A435-38F31207A73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876300"/>
            <a:ext cx="7739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660775" y="6591300"/>
            <a:ext cx="144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" bIns="9144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542200"/>
                </a:solidFill>
              </a:rPr>
              <a:t>T</a:t>
            </a:r>
            <a:r>
              <a:rPr lang="en-US" sz="800" b="1" smtClean="0">
                <a:solidFill>
                  <a:srgbClr val="542200"/>
                </a:solidFill>
              </a:rPr>
              <a:t>EAM</a:t>
            </a:r>
            <a:r>
              <a:rPr lang="en-US" sz="1000" b="1" smtClean="0">
                <a:solidFill>
                  <a:srgbClr val="542200"/>
                </a:solidFill>
              </a:rPr>
              <a:t>STEPPS 05.2</a:t>
            </a:r>
          </a:p>
        </p:txBody>
      </p:sp>
      <p:pic>
        <p:nvPicPr>
          <p:cNvPr id="1032" name="Picture 8" descr="Slide_content2_0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6842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lide_content2_0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2" r="1672"/>
          <a:stretch>
            <a:fillRect/>
          </a:stretch>
        </p:blipFill>
        <p:spPr bwMode="auto">
          <a:xfrm>
            <a:off x="2962275" y="640080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50" name="Text Box 10"/>
          <p:cNvSpPr txBox="1">
            <a:spLocks noChangeArrowheads="1"/>
          </p:cNvSpPr>
          <p:nvPr/>
        </p:nvSpPr>
        <p:spPr bwMode="auto">
          <a:xfrm>
            <a:off x="220663" y="6550025"/>
            <a:ext cx="19716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900" b="1" dirty="0" smtClean="0">
                <a:solidFill>
                  <a:schemeClr val="accent1"/>
                </a:solidFill>
              </a:rPr>
              <a:t>Mod 5  2.0   Page </a:t>
            </a:r>
            <a:fld id="{447E75C7-C0C6-4598-8D8C-505E6DEE0D2B}" type="slidenum">
              <a:rPr lang="en-US" altLang="en-US" sz="900" b="1" smtClean="0">
                <a:solidFill>
                  <a:schemeClr val="accent1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 b="1" dirty="0" smtClean="0">
              <a:solidFill>
                <a:schemeClr val="accent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 userDrawn="1"/>
        </p:nvSpPr>
        <p:spPr bwMode="gray">
          <a:xfrm>
            <a:off x="7488238" y="49213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</a:rPr>
              <a:t>Situation Monitoring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30238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860425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090613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4pPr>
      <a:lvl5pPr marL="13208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5pPr>
      <a:lvl6pPr marL="1778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235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692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149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686050" y="581025"/>
            <a:ext cx="5600700" cy="1179513"/>
          </a:xfrm>
        </p:spPr>
        <p:txBody>
          <a:bodyPr tIns="91440" bIns="91440" anchorCtr="1"/>
          <a:lstStyle/>
          <a:p>
            <a:pPr eaLnBrk="1" hangingPunct="1"/>
            <a:r>
              <a:rPr lang="en-US" altLang="en-US" sz="3600" smtClean="0">
                <a:ea typeface="ヒラギノ角ゴ Pro W3" pitchFamily="127" charset="-128"/>
              </a:rPr>
              <a:t>Situation Monitoring</a:t>
            </a:r>
          </a:p>
        </p:txBody>
      </p:sp>
      <p:pic>
        <p:nvPicPr>
          <p:cNvPr id="3075" name="Picture 11" descr="situation_awareness_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514475"/>
            <a:ext cx="613886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TeamSTEPPS 2.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861050"/>
            <a:ext cx="3362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5F162FC6-4304-4D3B-8E95-5B2EFE0C993D}" type="slidenum">
              <a:rPr lang="en-US" altLang="en-US" sz="1000" smtClean="0">
                <a:solidFill>
                  <a:srgbClr val="542200"/>
                </a:solidFill>
              </a:rPr>
              <a:pPr/>
              <a:t>10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1267" name="Rectangle 2" descr="alt=&quot;&quot;"/>
          <p:cNvSpPr>
            <a:spLocks noChangeArrowheads="1"/>
          </p:cNvSpPr>
          <p:nvPr/>
        </p:nvSpPr>
        <p:spPr bwMode="auto">
          <a:xfrm>
            <a:off x="1720850" y="2267615"/>
            <a:ext cx="457200" cy="2944813"/>
          </a:xfrm>
          <a:prstGeom prst="rect">
            <a:avLst/>
          </a:prstGeom>
          <a:solidFill>
            <a:srgbClr val="F5EE8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/>
          <a:p>
            <a:endParaRPr lang="en-US" alt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24025" y="2266773"/>
            <a:ext cx="7086600" cy="4525962"/>
          </a:xfrm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tabLst>
                <a:tab pos="800100" algn="l"/>
              </a:tabLst>
            </a:pPr>
            <a:r>
              <a:rPr lang="en-US" altLang="en-US" dirty="0" smtClean="0">
                <a:ea typeface="ヒラギノ角ゴ Pro W3" pitchFamily="127" charset="-128"/>
              </a:rPr>
              <a:t> I	=	I</a:t>
            </a:r>
            <a:r>
              <a:rPr lang="en-US" altLang="en-US" b="1" dirty="0" smtClean="0">
                <a:ea typeface="ヒラギノ角ゴ Pro W3" pitchFamily="127" charset="-128"/>
              </a:rPr>
              <a:t>llness</a:t>
            </a:r>
          </a:p>
          <a:p>
            <a:pPr marL="457200" indent="-457200" eaLnBrk="1" hangingPunct="1">
              <a:buFont typeface="Wingdings" pitchFamily="2" charset="2"/>
              <a:buNone/>
              <a:tabLst>
                <a:tab pos="800100" algn="l"/>
              </a:tabLst>
            </a:pPr>
            <a:r>
              <a:rPr lang="en-US" altLang="en-US" dirty="0" smtClean="0">
                <a:ea typeface="ヒラギノ角ゴ Pro W3" pitchFamily="127" charset="-128"/>
              </a:rPr>
              <a:t>M	=	M</a:t>
            </a:r>
            <a:r>
              <a:rPr lang="en-US" altLang="en-US" b="1" dirty="0" smtClean="0">
                <a:ea typeface="ヒラギノ角ゴ Pro W3" pitchFamily="127" charset="-128"/>
              </a:rPr>
              <a:t>edication</a:t>
            </a:r>
          </a:p>
          <a:p>
            <a:pPr marL="457200" indent="-457200" eaLnBrk="1" hangingPunct="1">
              <a:buFont typeface="Wingdings" pitchFamily="2" charset="2"/>
              <a:buNone/>
              <a:tabLst>
                <a:tab pos="800100" algn="l"/>
              </a:tabLst>
            </a:pPr>
            <a:r>
              <a:rPr lang="en-US" altLang="en-US" dirty="0" smtClean="0">
                <a:ea typeface="ヒラギノ角ゴ Pro W3" pitchFamily="127" charset="-128"/>
              </a:rPr>
              <a:t>S	=	S</a:t>
            </a:r>
            <a:r>
              <a:rPr lang="en-US" altLang="en-US" b="1" dirty="0" smtClean="0">
                <a:ea typeface="ヒラギノ角ゴ Pro W3" pitchFamily="127" charset="-128"/>
              </a:rPr>
              <a:t>tress</a:t>
            </a:r>
          </a:p>
          <a:p>
            <a:pPr marL="457200" indent="-457200" eaLnBrk="1" hangingPunct="1">
              <a:buFont typeface="Wingdings" pitchFamily="2" charset="2"/>
              <a:buNone/>
              <a:tabLst>
                <a:tab pos="800100" algn="l"/>
              </a:tabLst>
            </a:pPr>
            <a:r>
              <a:rPr lang="en-US" altLang="en-US" dirty="0" smtClean="0">
                <a:ea typeface="ヒラギノ角ゴ Pro W3" pitchFamily="127" charset="-128"/>
              </a:rPr>
              <a:t>A	=	A</a:t>
            </a:r>
            <a:r>
              <a:rPr lang="en-US" altLang="en-US" b="1" dirty="0" smtClean="0">
                <a:ea typeface="ヒラギノ角ゴ Pro W3" pitchFamily="127" charset="-128"/>
              </a:rPr>
              <a:t>lcohol and Drugs</a:t>
            </a:r>
          </a:p>
          <a:p>
            <a:pPr marL="457200" indent="-457200" eaLnBrk="1" hangingPunct="1">
              <a:buFont typeface="Wingdings" pitchFamily="2" charset="2"/>
              <a:buNone/>
              <a:tabLst>
                <a:tab pos="800100" algn="l"/>
              </a:tabLst>
            </a:pPr>
            <a:r>
              <a:rPr lang="en-US" altLang="en-US" dirty="0" smtClean="0">
                <a:ea typeface="ヒラギノ角ゴ Pro W3" pitchFamily="127" charset="-128"/>
              </a:rPr>
              <a:t>F	=	F</a:t>
            </a:r>
            <a:r>
              <a:rPr lang="en-US" altLang="en-US" b="1" dirty="0" smtClean="0">
                <a:ea typeface="ヒラギノ角ゴ Pro W3" pitchFamily="127" charset="-128"/>
              </a:rPr>
              <a:t>atigue</a:t>
            </a:r>
          </a:p>
          <a:p>
            <a:pPr marL="457200" indent="-457200" eaLnBrk="1" hangingPunct="1">
              <a:buFont typeface="Wingdings" pitchFamily="2" charset="2"/>
              <a:buNone/>
              <a:tabLst>
                <a:tab pos="800100" algn="l"/>
              </a:tabLst>
            </a:pPr>
            <a:r>
              <a:rPr lang="en-US" altLang="en-US" dirty="0" smtClean="0">
                <a:ea typeface="ヒラギノ角ゴ Pro W3" pitchFamily="127" charset="-128"/>
              </a:rPr>
              <a:t>E	=	E</a:t>
            </a:r>
            <a:r>
              <a:rPr lang="en-US" altLang="en-US" b="1" dirty="0" smtClean="0">
                <a:ea typeface="ヒラギノ角ゴ Pro W3" pitchFamily="127" charset="-128"/>
              </a:rPr>
              <a:t>ating and Elimination </a:t>
            </a:r>
          </a:p>
        </p:txBody>
      </p:sp>
      <p:sp>
        <p:nvSpPr>
          <p:cNvPr id="11270" name="Rectangle 7"/>
          <p:cNvSpPr>
            <a:spLocks noGrp="1" noChangeArrowheads="1"/>
          </p:cNvSpPr>
          <p:nvPr>
            <p:ph type="title"/>
          </p:nvPr>
        </p:nvSpPr>
        <p:spPr>
          <a:xfrm>
            <a:off x="750815" y="827458"/>
            <a:ext cx="6885127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I’M SAFE Checklist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21D556E1-081A-437A-8E13-6087AAA328FA}" type="slidenum">
              <a:rPr lang="en-US" altLang="en-US" sz="1000" smtClean="0">
                <a:solidFill>
                  <a:srgbClr val="542200"/>
                </a:solidFill>
              </a:rPr>
              <a:pPr/>
              <a:t>11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12291" name="Picture 2" descr="Step_ice_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>
            <a:fillRect/>
          </a:stretch>
        </p:blipFill>
        <p:spPr bwMode="auto">
          <a:xfrm>
            <a:off x="1481138" y="1536700"/>
            <a:ext cx="668972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3" descr="alt=&quot;&quot;"/>
          <p:cNvSpPr>
            <a:spLocks noChangeArrowheads="1"/>
          </p:cNvSpPr>
          <p:nvPr/>
        </p:nvSpPr>
        <p:spPr bwMode="auto">
          <a:xfrm>
            <a:off x="5608638" y="1530331"/>
            <a:ext cx="2830512" cy="174150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5595938" y="1586560"/>
            <a:ext cx="282257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231775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marL="115888" indent="0">
              <a:spcBef>
                <a:spcPct val="20000"/>
              </a:spcBef>
              <a:buClr>
                <a:srgbClr val="E1393E"/>
              </a:buClr>
            </a:pPr>
            <a:r>
              <a:rPr lang="en-US" altLang="en-US" sz="1400" b="1" dirty="0" smtClean="0">
                <a:solidFill>
                  <a:srgbClr val="E1393E"/>
                </a:solidFill>
              </a:rPr>
              <a:t>EXAMPLES: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 smtClean="0">
                <a:solidFill>
                  <a:srgbClr val="E1393E"/>
                </a:solidFill>
              </a:rPr>
              <a:t>Facility </a:t>
            </a:r>
            <a:r>
              <a:rPr lang="en-US" altLang="en-US" sz="1400" b="1" dirty="0">
                <a:solidFill>
                  <a:srgbClr val="E1393E"/>
                </a:solidFill>
              </a:rPr>
              <a:t>Information 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Administrative Information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Human Resources 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Triage Acuity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Equipment</a:t>
            </a:r>
          </a:p>
        </p:txBody>
      </p:sp>
      <p:sp>
        <p:nvSpPr>
          <p:cNvPr id="12294" name="Rectangle 5"/>
          <p:cNvSpPr>
            <a:spLocks noGrp="1" noChangeArrowheads="1"/>
          </p:cNvSpPr>
          <p:nvPr>
            <p:ph type="title"/>
          </p:nvPr>
        </p:nvSpPr>
        <p:spPr>
          <a:xfrm>
            <a:off x="871538" y="806450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Environment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3B49576-6969-486C-8487-B953069E9E5B}" type="slidenum">
              <a:rPr lang="en-US" altLang="en-US" sz="1000" smtClean="0">
                <a:solidFill>
                  <a:srgbClr val="542200"/>
                </a:solidFill>
              </a:rPr>
              <a:pPr/>
              <a:t>12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13315" name="Picture 2" descr="Step_ice_wo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>
            <a:fillRect/>
          </a:stretch>
        </p:blipFill>
        <p:spPr bwMode="auto">
          <a:xfrm>
            <a:off x="1481138" y="1536700"/>
            <a:ext cx="668972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" descr="alt=&quot;&quot;"/>
          <p:cNvSpPr>
            <a:spLocks noChangeArrowheads="1"/>
          </p:cNvSpPr>
          <p:nvPr/>
        </p:nvSpPr>
        <p:spPr bwMode="auto">
          <a:xfrm>
            <a:off x="5608638" y="1546611"/>
            <a:ext cx="2830512" cy="185222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5576888" y="1568320"/>
            <a:ext cx="2852737" cy="20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231775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marL="115888" indent="0">
              <a:spcBef>
                <a:spcPct val="20000"/>
              </a:spcBef>
              <a:buClr>
                <a:srgbClr val="E1393E"/>
              </a:buClr>
            </a:pPr>
            <a:r>
              <a:rPr lang="en-US" altLang="en-US" sz="1400" b="1" dirty="0" smtClean="0">
                <a:solidFill>
                  <a:srgbClr val="E1393E"/>
                </a:solidFill>
              </a:rPr>
              <a:t>EXAMPLES: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 smtClean="0">
                <a:solidFill>
                  <a:srgbClr val="E1393E"/>
                </a:solidFill>
              </a:rPr>
              <a:t>Call </a:t>
            </a:r>
            <a:r>
              <a:rPr lang="en-US" altLang="en-US" sz="1400" b="1" dirty="0">
                <a:solidFill>
                  <a:srgbClr val="E1393E"/>
                </a:solidFill>
              </a:rPr>
              <a:t>a Huddle!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Status of Team’s Patient(s)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Goal of Team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Tasks/Actions That Are or Need To Be Completed 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Plan Still Appropriate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endParaRPr lang="en-US" altLang="en-US" sz="1400" b="1" dirty="0">
              <a:solidFill>
                <a:srgbClr val="E1393E"/>
              </a:solidFill>
            </a:endParaRPr>
          </a:p>
        </p:txBody>
      </p:sp>
      <p:sp>
        <p:nvSpPr>
          <p:cNvPr id="13318" name="Rectangle 5"/>
          <p:cNvSpPr>
            <a:spLocks noGrp="1" noChangeArrowheads="1"/>
          </p:cNvSpPr>
          <p:nvPr>
            <p:ph type="title"/>
          </p:nvPr>
        </p:nvSpPr>
        <p:spPr>
          <a:xfrm>
            <a:off x="881063" y="876300"/>
            <a:ext cx="7616825" cy="661988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Progress Toward Goal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692CD192-0173-4AA3-828C-5179E2F0D39B}" type="slidenum">
              <a:rPr lang="en-US" altLang="en-US" sz="1000" smtClean="0">
                <a:solidFill>
                  <a:srgbClr val="542200"/>
                </a:solidFill>
              </a:rPr>
              <a:pPr/>
              <a:t>13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type="title"/>
          </p:nvPr>
        </p:nvSpPr>
        <p:spPr>
          <a:xfrm>
            <a:off x="573088" y="763588"/>
            <a:ext cx="8415337" cy="914400"/>
          </a:xfrm>
        </p:spPr>
        <p:txBody>
          <a:bodyPr/>
          <a:lstStyle/>
          <a:p>
            <a:pPr eaLnBrk="1" hangingPunct="1"/>
            <a:r>
              <a:rPr lang="en-US" altLang="en-US" sz="3500" smtClean="0">
                <a:ea typeface="ヒラギノ角ゴ Pro W3" pitchFamily="127" charset="-128"/>
              </a:rPr>
              <a:t>Conditions That Undermine </a:t>
            </a:r>
            <a:br>
              <a:rPr lang="en-US" altLang="en-US" sz="3500" smtClean="0">
                <a:ea typeface="ヒラギノ角ゴ Pro W3" pitchFamily="127" charset="-128"/>
              </a:rPr>
            </a:br>
            <a:r>
              <a:rPr lang="en-US" altLang="en-US" sz="3500" smtClean="0">
                <a:ea typeface="ヒラギノ角ゴ Pro W3" pitchFamily="127" charset="-128"/>
              </a:rPr>
              <a:t>Situation Awareness</a:t>
            </a:r>
          </a:p>
        </p:txBody>
      </p:sp>
      <p:sp>
        <p:nvSpPr>
          <p:cNvPr id="163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187450" y="1704975"/>
            <a:ext cx="7654925" cy="4664075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r>
              <a:rPr lang="en-US" altLang="en-US" sz="2300" b="1" smtClean="0">
                <a:ea typeface="ヒラギノ角ゴ Pro W3" pitchFamily="127" charset="-128"/>
              </a:rPr>
              <a:t>Failure to— 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Share information with the team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Request information from others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Direct information to specific team members 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Include patient or family in communication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Utilize resources fully (e.g., status board, automation)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Maintain documentation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Know and understand where to focus attention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Know and understand the plan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Inform team members the plan has changed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9E1478DC-5F54-44A7-A92D-AE3356807AC7}" type="slidenum">
              <a:rPr lang="en-US" altLang="en-US" sz="1000" smtClean="0">
                <a:solidFill>
                  <a:srgbClr val="542200"/>
                </a:solidFill>
              </a:rPr>
              <a:pPr/>
              <a:t>14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17411" name="Picture 3" descr="mental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3278"/>
          <a:stretch>
            <a:fillRect/>
          </a:stretch>
        </p:blipFill>
        <p:spPr bwMode="auto">
          <a:xfrm>
            <a:off x="4843463" y="2033280"/>
            <a:ext cx="414813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955335"/>
            <a:ext cx="7739063" cy="78663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Shared Mental Model is…</a:t>
            </a: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225368"/>
            <a:ext cx="4572000" cy="2778125"/>
          </a:xfrm>
        </p:spPr>
        <p:txBody>
          <a:bodyPr rIns="0"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mtClean="0">
                <a:ea typeface="ヒラギノ角ゴ Pro W3" pitchFamily="127" charset="-128"/>
              </a:rPr>
              <a:t>The perception of, understanding of, or knowledge about a situation or process that is shared among team members through communication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mental model</a:t>
            </a:r>
            <a:endParaRPr lang="en-US" dirty="0"/>
          </a:p>
        </p:txBody>
      </p:sp>
      <p:pic>
        <p:nvPicPr>
          <p:cNvPr id="4" name="JamaicanPorsch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113" y="2020888"/>
            <a:ext cx="4754562" cy="3543300"/>
          </a:xfrm>
        </p:spPr>
      </p:pic>
      <p:sp>
        <p:nvSpPr>
          <p:cNvPr id="5" name="TextBox 4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</a:t>
            </a:r>
            <a:r>
              <a:rPr lang="en-US" sz="1400" dirty="0" err="1" smtClean="0">
                <a:solidFill>
                  <a:schemeClr val="accent1"/>
                </a:solidFill>
              </a:rPr>
              <a:t>Jamacian</a:t>
            </a:r>
            <a:r>
              <a:rPr lang="en-US" sz="1400" dirty="0" smtClean="0">
                <a:solidFill>
                  <a:schemeClr val="accent1"/>
                </a:solidFill>
              </a:rPr>
              <a:t> Porsche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1542E6E6-7484-4907-97F6-2746D337882B}" type="slidenum">
              <a:rPr lang="en-US" altLang="en-US" sz="1000" smtClean="0">
                <a:solidFill>
                  <a:srgbClr val="542200"/>
                </a:solidFill>
              </a:rPr>
              <a:pPr/>
              <a:t>16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0" y="2011363"/>
            <a:ext cx="3151188" cy="4281487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b="1" dirty="0" smtClean="0"/>
              <a:t>When:</a:t>
            </a:r>
          </a:p>
          <a:p>
            <a:pPr eaLnBrk="1" hangingPunct="1">
              <a:defRPr/>
            </a:pPr>
            <a:r>
              <a:rPr lang="en-US" dirty="0" smtClean="0"/>
              <a:t>Briefs</a:t>
            </a:r>
          </a:p>
          <a:p>
            <a:pPr eaLnBrk="1" hangingPunct="1">
              <a:defRPr/>
            </a:pPr>
            <a:r>
              <a:rPr lang="en-US" dirty="0" smtClean="0"/>
              <a:t>Huddles</a:t>
            </a:r>
          </a:p>
          <a:p>
            <a:pPr eaLnBrk="1" hangingPunct="1">
              <a:defRPr/>
            </a:pPr>
            <a:r>
              <a:rPr lang="en-US" dirty="0" smtClean="0"/>
              <a:t>Debriefs</a:t>
            </a:r>
          </a:p>
          <a:p>
            <a:pPr eaLnBrk="1" hangingPunct="1">
              <a:defRPr/>
            </a:pPr>
            <a:r>
              <a:rPr lang="en-US" dirty="0" smtClean="0"/>
              <a:t>Transitions in Care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When and How to Share?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18088" y="2003425"/>
            <a:ext cx="3152775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238" indent="-28575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860425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090613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4pPr>
            <a:lvl5pPr marL="13208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5pPr>
            <a:lvl6pPr marL="17780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6pPr>
            <a:lvl7pPr marL="22352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7pPr>
            <a:lvl8pPr marL="26924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8pPr>
            <a:lvl9pPr marL="3149600" indent="-2286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b="1" kern="0" dirty="0" smtClean="0"/>
              <a:t>How:</a:t>
            </a:r>
          </a:p>
          <a:p>
            <a:pPr eaLnBrk="1" hangingPunct="1">
              <a:defRPr/>
            </a:pPr>
            <a:r>
              <a:rPr lang="en-US" kern="0" dirty="0" smtClean="0"/>
              <a:t>SBAR</a:t>
            </a:r>
          </a:p>
          <a:p>
            <a:pPr eaLnBrk="1" hangingPunct="1">
              <a:defRPr/>
            </a:pPr>
            <a:r>
              <a:rPr lang="en-US" kern="0" dirty="0" smtClean="0"/>
              <a:t>Call-outs</a:t>
            </a:r>
          </a:p>
          <a:p>
            <a:pPr eaLnBrk="1" hangingPunct="1">
              <a:defRPr/>
            </a:pPr>
            <a:r>
              <a:rPr lang="en-US" kern="0" dirty="0" smtClean="0"/>
              <a:t>Check-backs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kern="0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kern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6CC606D-3BD0-4780-8253-6A0F53773860}" type="slidenum">
              <a:rPr lang="en-US" altLang="en-US" sz="1000" smtClean="0">
                <a:solidFill>
                  <a:srgbClr val="542200"/>
                </a:solidFill>
              </a:rPr>
              <a:pPr/>
              <a:t>17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896938" y="630238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Tools &amp; Strategies Summary</a:t>
            </a:r>
          </a:p>
        </p:txBody>
      </p:sp>
      <p:sp>
        <p:nvSpPr>
          <p:cNvPr id="901123" name="Rectangle 3"/>
          <p:cNvSpPr>
            <a:spLocks noChangeArrowheads="1"/>
          </p:cNvSpPr>
          <p:nvPr/>
        </p:nvSpPr>
        <p:spPr bwMode="auto">
          <a:xfrm>
            <a:off x="3352800" y="1600200"/>
            <a:ext cx="2895600" cy="5257800"/>
          </a:xfrm>
          <a:prstGeom prst="rect">
            <a:avLst/>
          </a:prstGeom>
          <a:solidFill>
            <a:srgbClr val="F5EE8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0"/>
          <a:lstStyle/>
          <a:p>
            <a:pPr algn="ctr">
              <a:lnSpc>
                <a:spcPct val="90000"/>
              </a:lnSpc>
              <a:spcBef>
                <a:spcPct val="25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2000" b="1" dirty="0"/>
              <a:t>TOOLS and STRATEGIES</a:t>
            </a:r>
          </a:p>
          <a:p>
            <a:pPr lvl="1" indent="-228600">
              <a:lnSpc>
                <a:spcPct val="90000"/>
              </a:lnSpc>
              <a:spcBef>
                <a:spcPct val="25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/>
              <a:t>Communication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SBAR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Call-Out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Check-Back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Handoff</a:t>
            </a:r>
          </a:p>
          <a:p>
            <a:pPr lvl="1" indent="-228600">
              <a:lnSpc>
                <a:spcPct val="90000"/>
              </a:lnSpc>
              <a:spcBef>
                <a:spcPct val="25000"/>
              </a:spcBef>
              <a:buSzPct val="90000"/>
              <a:defRPr/>
            </a:pPr>
            <a:r>
              <a:rPr lang="en-US" sz="1600" dirty="0"/>
              <a:t>Leading Teams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Brief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Huddle 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Debrief</a:t>
            </a:r>
          </a:p>
          <a:p>
            <a:pPr lvl="1" indent="-228600">
              <a:lnSpc>
                <a:spcPct val="90000"/>
              </a:lnSpc>
              <a:spcBef>
                <a:spcPct val="25000"/>
              </a:spcBef>
              <a:buSzPct val="90000"/>
              <a:defRPr/>
            </a:pPr>
            <a:r>
              <a:rPr lang="en-US" sz="1600" dirty="0"/>
              <a:t>Situation Monitoring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STEP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I’M SAFE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6248400" y="1600200"/>
            <a:ext cx="2895600" cy="5292725"/>
          </a:xfrm>
          <a:prstGeom prst="rect">
            <a:avLst/>
          </a:prstGeom>
          <a:solidFill>
            <a:srgbClr val="0174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2880"/>
          <a:lstStyle/>
          <a:p>
            <a:pPr marL="457200" indent="-277813" algn="ctr">
              <a:spcBef>
                <a:spcPct val="40000"/>
              </a:spcBef>
              <a:spcAft>
                <a:spcPts val="600"/>
              </a:spcAft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OUTCOMES</a:t>
            </a:r>
          </a:p>
          <a:p>
            <a:pPr marL="457200" indent="-277813">
              <a:lnSpc>
                <a:spcPct val="130000"/>
              </a:lnSpc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Shared Mental Model</a:t>
            </a:r>
          </a:p>
          <a:p>
            <a:pPr marL="457200" indent="-277813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Adaptability</a:t>
            </a:r>
          </a:p>
          <a:p>
            <a:pPr marL="457200" indent="-277813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Team Orientation</a:t>
            </a:r>
          </a:p>
          <a:p>
            <a:pPr marL="457200" indent="-277813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Mutual Trust</a:t>
            </a:r>
          </a:p>
          <a:p>
            <a:pPr marL="457200" indent="-277813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>
                <a:solidFill>
                  <a:schemeClr val="bg1"/>
                </a:solidFill>
              </a:rPr>
              <a:t>Team Performance</a:t>
            </a:r>
          </a:p>
          <a:p>
            <a:pPr marL="457200" indent="-277813">
              <a:lnSpc>
                <a:spcPct val="130000"/>
              </a:lnSpc>
              <a:spcBef>
                <a:spcPct val="4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</a:pPr>
            <a:r>
              <a:rPr lang="en-US" altLang="en-US" sz="1600" i="1">
                <a:solidFill>
                  <a:schemeClr val="bg1"/>
                </a:solidFill>
              </a:rPr>
              <a:t>Patient Safety!!</a:t>
            </a:r>
            <a:endParaRPr lang="en-US" altLang="en-US" sz="1600">
              <a:solidFill>
                <a:schemeClr val="bg1"/>
              </a:solidFill>
            </a:endParaRPr>
          </a:p>
          <a:p>
            <a:pPr marL="457200" indent="-277813"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SzPct val="90000"/>
              <a:buFont typeface="Wingdings" pitchFamily="2" charset="2"/>
              <a:buChar char="n"/>
            </a:pP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23558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0" y="1600200"/>
            <a:ext cx="3352800" cy="5292725"/>
          </a:xfrm>
          <a:solidFill>
            <a:srgbClr val="E1393E"/>
          </a:solidFill>
        </p:spPr>
        <p:txBody>
          <a:bodyPr tIns="182880"/>
          <a:lstStyle/>
          <a:p>
            <a:pPr marL="344488" indent="-231775" algn="ctr" eaLnBrk="1" hangingPunct="1">
              <a:lnSpc>
                <a:spcPct val="10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en-US" sz="2000" b="1" smtClean="0">
                <a:solidFill>
                  <a:schemeClr val="bg1"/>
                </a:solidFill>
                <a:ea typeface="ヒラギノ角ゴ Pro W3" pitchFamily="127" charset="-128"/>
              </a:rPr>
              <a:t>BARRIERS</a:t>
            </a:r>
          </a:p>
          <a:p>
            <a:pPr marL="344488" indent="-231775" eaLnBrk="1" hangingPunct="1">
              <a:spcBef>
                <a:spcPct val="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Inconsistency in Team Membership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Time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Information Sharing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Hierarchy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Defensiveness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Conventional Thinking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Complacency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Varying Communication Styles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Conflict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Coordination and Followup With Coworkers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Distractions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Fatigue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Workload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Misinterpretation of Cues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Role Clarity</a:t>
            </a:r>
            <a:endParaRPr lang="en-US" altLang="en-US" sz="1600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3F42C39A-2452-4FA7-A918-6ED832D0476E}" type="slidenum">
              <a:rPr lang="en-US" altLang="en-US" sz="1000" smtClean="0">
                <a:solidFill>
                  <a:srgbClr val="542200"/>
                </a:solidFill>
              </a:rPr>
              <a:pPr/>
              <a:t>2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>
          <a:xfrm>
            <a:off x="881063" y="838200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Objectives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447800" y="1714500"/>
            <a:ext cx="7315200" cy="4068763"/>
          </a:xfrm>
        </p:spPr>
        <p:txBody>
          <a:bodyPr/>
          <a:lstStyle/>
          <a:p>
            <a:pPr eaLnBrk="1" hangingPunct="1">
              <a:tabLst>
                <a:tab pos="166688" algn="l"/>
              </a:tabLst>
            </a:pPr>
            <a:r>
              <a:rPr lang="en-US" altLang="en-US" smtClean="0">
                <a:ea typeface="ヒラギノ角ゴ Pro W3" pitchFamily="127" charset="-128"/>
              </a:rPr>
              <a:t>Discuss how situation monitoring affects team processes and outcomes</a:t>
            </a:r>
          </a:p>
          <a:p>
            <a:pPr eaLnBrk="1" hangingPunct="1">
              <a:tabLst>
                <a:tab pos="166688" algn="l"/>
              </a:tabLst>
            </a:pPr>
            <a:r>
              <a:rPr lang="en-US" altLang="en-US" smtClean="0">
                <a:ea typeface="ヒラギノ角ゴ Pro W3" pitchFamily="127" charset="-128"/>
              </a:rPr>
              <a:t>List components of the STEP </a:t>
            </a:r>
            <a:r>
              <a:rPr lang="en-US" altLang="ja-JP" smtClean="0">
                <a:ea typeface="MS PGothic" pitchFamily="34" charset="-128"/>
              </a:rPr>
              <a:t>mnemonic</a:t>
            </a:r>
            <a:r>
              <a:rPr lang="en-US" altLang="en-US" smtClean="0">
                <a:ea typeface="ヒラギノ角ゴ Pro W3" pitchFamily="127" charset="-128"/>
              </a:rPr>
              <a:t> </a:t>
            </a:r>
          </a:p>
          <a:p>
            <a:pPr eaLnBrk="1" hangingPunct="1">
              <a:tabLst>
                <a:tab pos="166688" algn="l"/>
              </a:tabLst>
            </a:pPr>
            <a:r>
              <a:rPr lang="en-US" altLang="en-US" smtClean="0">
                <a:ea typeface="ヒラギノ角ゴ Pro W3" pitchFamily="127" charset="-128"/>
              </a:rPr>
              <a:t>Explain situation awareness and identify undermining conditions</a:t>
            </a:r>
          </a:p>
          <a:p>
            <a:pPr eaLnBrk="1" hangingPunct="1">
              <a:tabLst>
                <a:tab pos="166688" algn="l"/>
              </a:tabLst>
            </a:pPr>
            <a:r>
              <a:rPr lang="en-US" altLang="en-US" smtClean="0">
                <a:ea typeface="ヒラギノ角ゴ Pro W3" pitchFamily="127" charset="-128"/>
              </a:rPr>
              <a:t>Define a shared mental model and how it is cultivated within a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6A35EAD2-D43B-4ED8-ADC1-A77F451C6116}" type="slidenum">
              <a:rPr lang="en-US" altLang="en-US" sz="1000" smtClean="0">
                <a:solidFill>
                  <a:srgbClr val="542200"/>
                </a:solidFill>
              </a:rPr>
              <a:pPr/>
              <a:t>3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6147" name="Picture 2" descr="framework_complet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050925"/>
            <a:ext cx="6207125" cy="49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735308" y="1318690"/>
            <a:ext cx="3660653" cy="463919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663300"/>
                </a:solidFill>
              </a:rPr>
              <a:t>Situation Monitoring </a:t>
            </a:r>
          </a:p>
          <a:p>
            <a:pPr>
              <a:defRPr/>
            </a:pPr>
            <a:r>
              <a:rPr lang="en-US" sz="2000" dirty="0" smtClean="0"/>
              <a:t>Ensures new or changing information is identified for communication and decision-making</a:t>
            </a:r>
          </a:p>
          <a:p>
            <a:pPr>
              <a:defRPr/>
            </a:pPr>
            <a:r>
              <a:rPr lang="en-US" sz="2000" dirty="0" smtClean="0"/>
              <a:t>Leads to effective support of fellow team members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Awareness Test</a:t>
            </a:r>
            <a:endParaRPr lang="en-US" dirty="0"/>
          </a:p>
        </p:txBody>
      </p:sp>
      <p:pic>
        <p:nvPicPr>
          <p:cNvPr id="5" name="Basketball-new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038" y="2020888"/>
            <a:ext cx="4429125" cy="3543300"/>
          </a:xfrm>
        </p:spPr>
      </p:pic>
      <p:sp>
        <p:nvSpPr>
          <p:cNvPr id="4" name="TextBox 3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Awareness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Awareness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6" name="Test Your Awareness  Whodunn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902" y="1169118"/>
            <a:ext cx="7986926" cy="4492646"/>
          </a:xfrm>
        </p:spPr>
      </p:pic>
    </p:spTree>
    <p:extLst>
      <p:ext uri="{BB962C8B-B14F-4D97-AF65-F5344CB8AC3E}">
        <p14:creationId xmlns:p14="http://schemas.microsoft.com/office/powerpoint/2010/main" val="8941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A86C88C-1001-4965-BF2F-62A7EE35F3AD}" type="slidenum">
              <a:rPr lang="en-US" altLang="en-US" sz="1000" smtClean="0">
                <a:solidFill>
                  <a:srgbClr val="542200"/>
                </a:solidFill>
              </a:rPr>
              <a:pPr/>
              <a:t>6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7171" name="Picture 2" descr="Continuous_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676400"/>
            <a:ext cx="50038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881063" y="762000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A Continuous Process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676400" y="2360613"/>
            <a:ext cx="22479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E1393E"/>
                </a:solidFill>
              </a:rPr>
              <a:t>Situation</a:t>
            </a:r>
            <a:br>
              <a:rPr lang="en-US" altLang="en-US" sz="1800" b="1">
                <a:solidFill>
                  <a:srgbClr val="E1393E"/>
                </a:solidFill>
              </a:rPr>
            </a:br>
            <a:r>
              <a:rPr lang="en-US" altLang="en-US" sz="1800" b="1">
                <a:solidFill>
                  <a:srgbClr val="E1393E"/>
                </a:solidFill>
              </a:rPr>
              <a:t>Monitoring</a:t>
            </a:r>
            <a:br>
              <a:rPr lang="en-US" altLang="en-US" sz="1800" b="1">
                <a:solidFill>
                  <a:srgbClr val="E1393E"/>
                </a:solidFill>
              </a:rPr>
            </a:br>
            <a:r>
              <a:rPr lang="en-US" altLang="en-US" sz="1800" b="1">
                <a:solidFill>
                  <a:srgbClr val="E1393E"/>
                </a:solidFill>
              </a:rPr>
              <a:t>(Individual Skill)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6038850" y="2619375"/>
            <a:ext cx="16287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E1393E"/>
                </a:solidFill>
              </a:rPr>
              <a:t>Situation</a:t>
            </a:r>
            <a:br>
              <a:rPr lang="en-US" altLang="en-US" sz="1800" b="1">
                <a:solidFill>
                  <a:srgbClr val="E1393E"/>
                </a:solidFill>
              </a:rPr>
            </a:br>
            <a:r>
              <a:rPr lang="en-US" altLang="en-US" sz="1800" b="1">
                <a:solidFill>
                  <a:srgbClr val="E1393E"/>
                </a:solidFill>
              </a:rPr>
              <a:t>Awareness</a:t>
            </a:r>
            <a:br>
              <a:rPr lang="en-US" altLang="en-US" sz="1800" b="1">
                <a:solidFill>
                  <a:srgbClr val="E1393E"/>
                </a:solidFill>
              </a:rPr>
            </a:br>
            <a:r>
              <a:rPr lang="en-US" altLang="en-US" sz="1800" b="1">
                <a:solidFill>
                  <a:srgbClr val="E1393E"/>
                </a:solidFill>
              </a:rPr>
              <a:t>(Individual Outcome)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3052763" y="5300663"/>
            <a:ext cx="23955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E1393E"/>
                </a:solidFill>
              </a:rPr>
              <a:t>Shared </a:t>
            </a:r>
            <a:br>
              <a:rPr lang="en-US" altLang="en-US" sz="1800" b="1">
                <a:solidFill>
                  <a:srgbClr val="E1393E"/>
                </a:solidFill>
              </a:rPr>
            </a:br>
            <a:r>
              <a:rPr lang="en-US" altLang="en-US" sz="1800" b="1">
                <a:solidFill>
                  <a:srgbClr val="E1393E"/>
                </a:solidFill>
              </a:rPr>
              <a:t>Mental Model</a:t>
            </a:r>
            <a:br>
              <a:rPr lang="en-US" altLang="en-US" sz="1800" b="1">
                <a:solidFill>
                  <a:srgbClr val="E1393E"/>
                </a:solidFill>
              </a:rPr>
            </a:br>
            <a:r>
              <a:rPr lang="en-US" altLang="en-US" sz="1800" b="1">
                <a:solidFill>
                  <a:srgbClr val="E1393E"/>
                </a:solidFill>
              </a:rPr>
              <a:t>(Team Outcome)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B916C50E-41FD-4CE3-9024-78CEA73EEEEA}" type="slidenum">
              <a:rPr lang="en-US" altLang="en-US" sz="1000" smtClean="0">
                <a:solidFill>
                  <a:srgbClr val="542200"/>
                </a:solidFill>
              </a:rPr>
              <a:pPr/>
              <a:t>7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8196" name="Picture 3" descr="Step_ice_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76" y="911260"/>
            <a:ext cx="66897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5226050" y="1664313"/>
            <a:ext cx="2965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2713" indent="3175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tabLst>
                <a:tab pos="11271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800" b="1" dirty="0"/>
              <a:t>Components of Situation </a:t>
            </a:r>
            <a:r>
              <a:rPr lang="en-US" altLang="en-US" sz="2800" b="1" dirty="0" smtClean="0"/>
              <a:t>Monitoring</a:t>
            </a:r>
            <a:endParaRPr lang="en-US" alt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58A8532D-5CCF-4C0E-82A0-E75B2A31717D}" type="slidenum">
              <a:rPr lang="en-US" altLang="en-US" sz="1000" smtClean="0">
                <a:solidFill>
                  <a:srgbClr val="542200"/>
                </a:solidFill>
              </a:rPr>
              <a:pPr/>
              <a:t>8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9219" name="Picture 2" descr="Step_ice_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>
            <a:fillRect/>
          </a:stretch>
        </p:blipFill>
        <p:spPr bwMode="auto">
          <a:xfrm>
            <a:off x="1122956" y="1976260"/>
            <a:ext cx="668972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3" descr="alt=&quot;&quot;"/>
          <p:cNvSpPr>
            <a:spLocks noChangeArrowheads="1"/>
          </p:cNvSpPr>
          <p:nvPr/>
        </p:nvSpPr>
        <p:spPr bwMode="auto">
          <a:xfrm>
            <a:off x="5335068" y="1725693"/>
            <a:ext cx="2743200" cy="2013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5322368" y="1804683"/>
            <a:ext cx="3043238" cy="185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231775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marL="115888" indent="0">
              <a:spcBef>
                <a:spcPct val="20000"/>
              </a:spcBef>
              <a:buClr>
                <a:srgbClr val="E1393E"/>
              </a:buClr>
            </a:pPr>
            <a:r>
              <a:rPr lang="en-US" altLang="en-US" sz="1400" b="1" dirty="0" smtClean="0">
                <a:solidFill>
                  <a:srgbClr val="E1393E"/>
                </a:solidFill>
              </a:rPr>
              <a:t>EXAMPLES: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 smtClean="0">
                <a:solidFill>
                  <a:srgbClr val="E1393E"/>
                </a:solidFill>
              </a:rPr>
              <a:t>Patient </a:t>
            </a:r>
            <a:r>
              <a:rPr lang="en-US" altLang="en-US" sz="1400" b="1" dirty="0">
                <a:solidFill>
                  <a:srgbClr val="E1393E"/>
                </a:solidFill>
              </a:rPr>
              <a:t>History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Vital Signs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Medications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Physical Exam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Plan of Care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Psychosocial Condition</a:t>
            </a:r>
          </a:p>
        </p:txBody>
      </p:sp>
      <p:sp>
        <p:nvSpPr>
          <p:cNvPr id="9222" name="Rectangle 5"/>
          <p:cNvSpPr>
            <a:spLocks noGrp="1" noChangeArrowheads="1"/>
          </p:cNvSpPr>
          <p:nvPr>
            <p:ph type="title"/>
          </p:nvPr>
        </p:nvSpPr>
        <p:spPr>
          <a:xfrm>
            <a:off x="881063" y="876300"/>
            <a:ext cx="7112000" cy="434975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Status of the Patient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57D7BAF3-259F-45FD-80AC-D4DDA2761465}" type="slidenum">
              <a:rPr lang="en-US" altLang="en-US" sz="1000" smtClean="0">
                <a:solidFill>
                  <a:srgbClr val="542200"/>
                </a:solidFill>
              </a:rPr>
              <a:pPr/>
              <a:t>9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10243" name="Picture 2" descr="Step_ice_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>
            <a:fillRect/>
          </a:stretch>
        </p:blipFill>
        <p:spPr bwMode="auto">
          <a:xfrm>
            <a:off x="1481138" y="1536700"/>
            <a:ext cx="668972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 descr="alt=&quot;&quot;"/>
          <p:cNvSpPr>
            <a:spLocks noChangeArrowheads="1"/>
          </p:cNvSpPr>
          <p:nvPr/>
        </p:nvSpPr>
        <p:spPr bwMode="auto">
          <a:xfrm>
            <a:off x="5948363" y="1693132"/>
            <a:ext cx="2211387" cy="179619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5937250" y="1802865"/>
            <a:ext cx="225742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231775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marL="115888" indent="0">
              <a:spcBef>
                <a:spcPct val="20000"/>
              </a:spcBef>
              <a:buClr>
                <a:srgbClr val="E1393E"/>
              </a:buClr>
            </a:pPr>
            <a:r>
              <a:rPr lang="en-US" altLang="en-US" sz="1400" b="1" dirty="0" smtClean="0">
                <a:solidFill>
                  <a:srgbClr val="E1393E"/>
                </a:solidFill>
              </a:rPr>
              <a:t>EXAMPLES: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 smtClean="0">
                <a:solidFill>
                  <a:srgbClr val="E1393E"/>
                </a:solidFill>
              </a:rPr>
              <a:t>Fatigue</a:t>
            </a:r>
            <a:endParaRPr lang="en-US" altLang="en-US" sz="1400" b="1" dirty="0">
              <a:solidFill>
                <a:srgbClr val="E1393E"/>
              </a:solidFill>
            </a:endParaRP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Workload 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Task Performance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Skill Level</a:t>
            </a:r>
          </a:p>
          <a:p>
            <a:pPr>
              <a:spcBef>
                <a:spcPct val="20000"/>
              </a:spcBef>
              <a:buClr>
                <a:srgbClr val="E1393E"/>
              </a:buClr>
              <a:buFont typeface="Wingdings" pitchFamily="2" charset="2"/>
              <a:buChar char="§"/>
            </a:pPr>
            <a:r>
              <a:rPr lang="en-US" altLang="en-US" sz="1400" b="1" dirty="0">
                <a:solidFill>
                  <a:srgbClr val="E1393E"/>
                </a:solidFill>
              </a:rPr>
              <a:t>Stress Level</a:t>
            </a:r>
          </a:p>
        </p:txBody>
      </p:sp>
      <p:sp>
        <p:nvSpPr>
          <p:cNvPr id="10247" name="Rectangle 6"/>
          <p:cNvSpPr>
            <a:spLocks noGrp="1" noChangeArrowheads="1"/>
          </p:cNvSpPr>
          <p:nvPr>
            <p:ph type="title"/>
          </p:nvPr>
        </p:nvSpPr>
        <p:spPr>
          <a:xfrm>
            <a:off x="941388" y="919163"/>
            <a:ext cx="6999287" cy="592137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Team Members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in_Olive">
  <a:themeElements>
    <a:clrScheme name="">
      <a:dk1>
        <a:srgbClr val="000000"/>
      </a:dk1>
      <a:lt1>
        <a:srgbClr val="FFFFE1"/>
      </a:lt1>
      <a:dk2>
        <a:srgbClr val="660033"/>
      </a:dk2>
      <a:lt2>
        <a:srgbClr val="330033"/>
      </a:lt2>
      <a:accent1>
        <a:srgbClr val="CCCC99"/>
      </a:accent1>
      <a:accent2>
        <a:srgbClr val="CC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B90000"/>
      </a:accent6>
      <a:hlink>
        <a:srgbClr val="990033"/>
      </a:hlink>
      <a:folHlink>
        <a:srgbClr val="B2B2B2"/>
      </a:folHlink>
    </a:clrScheme>
    <a:fontScheme name="2_Main_Oli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in_Oliv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ain_Olive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 4-05.2-SituationMonitoring</Template>
  <TotalTime>61520844</TotalTime>
  <Pages>6</Pages>
  <Words>372</Words>
  <Application>Microsoft Macintosh PowerPoint</Application>
  <PresentationFormat>Letter Paper (8.5x11 in)</PresentationFormat>
  <Paragraphs>136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MS PGothic</vt:lpstr>
      <vt:lpstr>Verdana</vt:lpstr>
      <vt:lpstr>Arial</vt:lpstr>
      <vt:lpstr>Wingdings</vt:lpstr>
      <vt:lpstr>ヒラギノ角ゴ Pro W3</vt:lpstr>
      <vt:lpstr>2_Main_Olive</vt:lpstr>
      <vt:lpstr>Situation Monitoring</vt:lpstr>
      <vt:lpstr>Objectives</vt:lpstr>
      <vt:lpstr>PowerPoint Presentation</vt:lpstr>
      <vt:lpstr>Awareness Test</vt:lpstr>
      <vt:lpstr>PowerPoint Presentation</vt:lpstr>
      <vt:lpstr>A Continuous Process</vt:lpstr>
      <vt:lpstr>PowerPoint Presentation</vt:lpstr>
      <vt:lpstr>Status of the Patient</vt:lpstr>
      <vt:lpstr>Team Members</vt:lpstr>
      <vt:lpstr>I’M SAFE Checklist</vt:lpstr>
      <vt:lpstr>Environment</vt:lpstr>
      <vt:lpstr>Progress Toward Goal</vt:lpstr>
      <vt:lpstr>Conditions That Undermine  Situation Awareness</vt:lpstr>
      <vt:lpstr>Shared Mental Model is…</vt:lpstr>
      <vt:lpstr>Shared mental model</vt:lpstr>
      <vt:lpstr>When and How to Share?</vt:lpstr>
      <vt:lpstr>Tools &amp; Strategies Summary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newbref</dc:title>
  <dc:creator>Conwal</dc:creator>
  <cp:lastModifiedBy>Krane, N K</cp:lastModifiedBy>
  <cp:revision>1115</cp:revision>
  <cp:lastPrinted>2014-03-26T14:45:25Z</cp:lastPrinted>
  <dcterms:created xsi:type="dcterms:W3CDTF">1997-11-14T21:37:50Z</dcterms:created>
  <dcterms:modified xsi:type="dcterms:W3CDTF">2017-05-30T21:49:28Z</dcterms:modified>
</cp:coreProperties>
</file>