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25"/>
  </p:notesMasterIdLst>
  <p:handoutMasterIdLst>
    <p:handoutMasterId r:id="rId26"/>
  </p:handoutMasterIdLst>
  <p:sldIdLst>
    <p:sldId id="705" r:id="rId2"/>
    <p:sldId id="706" r:id="rId3"/>
    <p:sldId id="707" r:id="rId4"/>
    <p:sldId id="725" r:id="rId5"/>
    <p:sldId id="708" r:id="rId6"/>
    <p:sldId id="709" r:id="rId7"/>
    <p:sldId id="710" r:id="rId8"/>
    <p:sldId id="711" r:id="rId9"/>
    <p:sldId id="712" r:id="rId10"/>
    <p:sldId id="713" r:id="rId11"/>
    <p:sldId id="714" r:id="rId12"/>
    <p:sldId id="715" r:id="rId13"/>
    <p:sldId id="718" r:id="rId14"/>
    <p:sldId id="720" r:id="rId15"/>
    <p:sldId id="721" r:id="rId16"/>
    <p:sldId id="722" r:id="rId17"/>
    <p:sldId id="723" r:id="rId18"/>
    <p:sldId id="724" r:id="rId19"/>
    <p:sldId id="726" r:id="rId20"/>
    <p:sldId id="727" r:id="rId21"/>
    <p:sldId id="728" r:id="rId22"/>
    <p:sldId id="729" r:id="rId23"/>
    <p:sldId id="730" r:id="rId24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orient="horz" pos="1488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orient="horz" pos="3012">
          <p15:clr>
            <a:srgbClr val="A4A3A4"/>
          </p15:clr>
        </p15:guide>
        <p15:guide id="5" pos="2880">
          <p15:clr>
            <a:srgbClr val="A4A3A4"/>
          </p15:clr>
        </p15:guide>
        <p15:guide id="6" pos="11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5DAFF"/>
    <a:srgbClr val="99CCFF"/>
    <a:srgbClr val="A7FDC4"/>
    <a:srgbClr val="FFD889"/>
    <a:srgbClr val="FFCE6D"/>
    <a:srgbClr val="2232CE"/>
    <a:srgbClr val="E1F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7"/>
    <p:restoredTop sz="94698"/>
  </p:normalViewPr>
  <p:slideViewPr>
    <p:cSldViewPr snapToGrid="0">
      <p:cViewPr varScale="1">
        <p:scale>
          <a:sx n="147" d="100"/>
          <a:sy n="147" d="100"/>
        </p:scale>
        <p:origin x="192" y="416"/>
      </p:cViewPr>
      <p:guideLst>
        <p:guide orient="horz" pos="2266"/>
        <p:guide orient="horz" pos="1488"/>
        <p:guide orient="horz" pos="4319"/>
        <p:guide orient="horz" pos="3012"/>
        <p:guide pos="2880"/>
        <p:guide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-78"/>
      </p:cViewPr>
      <p:guideLst>
        <p:guide orient="horz" pos="3025"/>
        <p:guide pos="2304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Slide_title2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5" t="32530" r="2986"/>
          <a:stretch>
            <a:fillRect/>
          </a:stretch>
        </p:blipFill>
        <p:spPr bwMode="auto">
          <a:xfrm>
            <a:off x="5689600" y="-19050"/>
            <a:ext cx="1625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Line 4"/>
          <p:cNvSpPr>
            <a:spLocks noChangeShapeType="1"/>
          </p:cNvSpPr>
          <p:nvPr/>
        </p:nvSpPr>
        <p:spPr bwMode="auto">
          <a:xfrm flipV="1">
            <a:off x="0" y="561975"/>
            <a:ext cx="7315200" cy="3175"/>
          </a:xfrm>
          <a:prstGeom prst="line">
            <a:avLst/>
          </a:prstGeom>
          <a:noFill/>
          <a:ln w="9525">
            <a:solidFill>
              <a:srgbClr val="C7C3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868" name="Group 6"/>
          <p:cNvGrpSpPr>
            <a:grpSpLocks/>
          </p:cNvGrpSpPr>
          <p:nvPr/>
        </p:nvGrpSpPr>
        <p:grpSpPr bwMode="auto">
          <a:xfrm>
            <a:off x="0" y="9309100"/>
            <a:ext cx="7315200" cy="241300"/>
            <a:chOff x="-48" y="5568"/>
            <a:chExt cx="4320" cy="144"/>
          </a:xfrm>
        </p:grpSpPr>
        <p:sp>
          <p:nvSpPr>
            <p:cNvPr id="36872" name="Line 7"/>
            <p:cNvSpPr>
              <a:spLocks noChangeShapeType="1"/>
            </p:cNvSpPr>
            <p:nvPr userDrawn="1"/>
          </p:nvSpPr>
          <p:spPr bwMode="auto">
            <a:xfrm>
              <a:off x="-48" y="5712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3" name="Line 8"/>
            <p:cNvSpPr>
              <a:spLocks noChangeShapeType="1"/>
            </p:cNvSpPr>
            <p:nvPr userDrawn="1"/>
          </p:nvSpPr>
          <p:spPr bwMode="auto">
            <a:xfrm>
              <a:off x="-48" y="5568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4073525" y="9309100"/>
            <a:ext cx="2316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dirty="0" smtClean="0">
                <a:solidFill>
                  <a:srgbClr val="663300"/>
                </a:solidFill>
                <a:latin typeface="Verdana" pitchFamily="34" charset="0"/>
              </a:rPr>
              <a:t> TeamSTEPPS 2.0  |  Change Management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gray">
          <a:xfrm>
            <a:off x="5815013" y="73025"/>
            <a:ext cx="13747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824" tIns="45824" rIns="45824" bIns="45824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b="1" dirty="0">
                <a:solidFill>
                  <a:srgbClr val="FFFFE1"/>
                </a:solidFill>
              </a:rPr>
              <a:t>Change Management</a:t>
            </a:r>
            <a:endParaRPr lang="en-US" altLang="en-US" dirty="0" smtClean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423025" y="9321800"/>
            <a:ext cx="7667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46" tIns="44772" rIns="87946" bIns="44772">
            <a:spAutoFit/>
          </a:bodyPr>
          <a:lstStyle>
            <a:lvl1pPr defTabSz="9064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064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064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064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0646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000" dirty="0">
                <a:solidFill>
                  <a:srgbClr val="663300"/>
                </a:solidFill>
                <a:latin typeface="Verdana" pitchFamily="34" charset="0"/>
              </a:rPr>
              <a:t>  E-8-</a:t>
            </a:r>
            <a:fld id="{971E1B7B-D2FA-45A2-B41A-AE517AA8C34F}" type="slidenum">
              <a:rPr lang="en-US" altLang="en-US" sz="1000" smtClean="0">
                <a:solidFill>
                  <a:srgbClr val="663300"/>
                </a:solidFill>
                <a:latin typeface="Verdana" pitchFamily="34" charset="0"/>
              </a:rPr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000" dirty="0">
              <a:solidFill>
                <a:srgbClr val="66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41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62313" y="9142413"/>
            <a:ext cx="7921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0" tIns="46449" rIns="91240" bIns="46449">
            <a:spAutoFit/>
          </a:bodyPr>
          <a:lstStyle>
            <a:lvl1pPr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300" smtClean="0"/>
              <a:t>Page </a:t>
            </a:r>
            <a:fld id="{9ADD9CB7-6AF7-4A9C-BF6C-2580FA348667}" type="slidenum">
              <a:rPr lang="en-US" altLang="en-US" sz="1300" smtClean="0"/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300" smtClean="0"/>
          </a:p>
        </p:txBody>
      </p:sp>
      <p:sp>
        <p:nvSpPr>
          <p:cNvPr id="1945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68488" y="1174750"/>
            <a:ext cx="3592512" cy="2693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4557713"/>
            <a:ext cx="536575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60" tIns="46449" rIns="94560" bIns="464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60853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0568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7638" y="841375"/>
            <a:ext cx="4476750" cy="3357563"/>
          </a:xfrm>
          <a:ln cap="flat"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7337" cy="4319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96" tIns="51303" rIns="99296" bIns="51303"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829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0805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63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9725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20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799012" cy="359886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2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76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7638" y="841375"/>
            <a:ext cx="4476750" cy="3357563"/>
          </a:xfrm>
          <a:ln cap="flat"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7337" cy="4319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96" tIns="51303" rIns="99296" bIns="51303"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0683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48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59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7638" y="841375"/>
            <a:ext cx="4476750" cy="3357563"/>
          </a:xfrm>
          <a:ln cap="flat"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563" y="4560888"/>
            <a:ext cx="6451600" cy="43195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96" tIns="51303" rIns="99296" bIns="51303"/>
          <a:lstStyle/>
          <a:p>
            <a:endParaRPr lang="en-US" altLang="en-US" sz="12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1017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4119563"/>
            <a:ext cx="5365750" cy="49815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70000"/>
              </a:lnSpc>
            </a:pPr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716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0738" y="3935413"/>
            <a:ext cx="5924550" cy="4851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104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lide_title2_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0"/>
            <a:ext cx="71072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inderBeigeElemen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43545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Branding_TeamSTEPPS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40400"/>
            <a:ext cx="5164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36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211513" y="3832225"/>
            <a:ext cx="5276850" cy="1131888"/>
          </a:xfrm>
        </p:spPr>
        <p:txBody>
          <a:bodyPr tIns="45720" bIns="45720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7702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73ED45F-1C03-4E11-83AB-06F393665E7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1985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876300"/>
            <a:ext cx="1951037" cy="4687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876300"/>
            <a:ext cx="5702300" cy="4687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A20238C-FBF8-484D-8CB7-27107C40A38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1907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2EB1FBA9-0B57-44C6-AC8E-AE20147EC799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1507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8CC8D734-8C28-4091-8641-958B4718C685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3620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FD981E6C-9539-4505-84E9-DE5AD762823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4280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AF614372-34EA-4E81-80B7-3BEC80570892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842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68D390C-BE04-414D-96F0-E51B734D9A5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3633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23ECD1A5-90F8-432C-8460-3F87F49E681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926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7F04EF91-041F-4307-8EB8-49643715013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742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0D1A8528-A063-425D-99E4-1E2BF055808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586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New_TS_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/>
          <a:stretch>
            <a:fillRect/>
          </a:stretch>
        </p:blipFill>
        <p:spPr bwMode="auto">
          <a:xfrm>
            <a:off x="0" y="-1588"/>
            <a:ext cx="91344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Slide_content_2_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8"/>
            <a:ext cx="297815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20888"/>
            <a:ext cx="7772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6250" y="65817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" rIns="91440" bIns="9144" numCol="1" anchor="ctr" anchorCtr="1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5422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1BD1DDCA-9A9C-4C29-84D2-4C0F77B131F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81063" y="876300"/>
            <a:ext cx="77390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660775" y="6591300"/>
            <a:ext cx="144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" bIns="9144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542200"/>
                </a:solidFill>
              </a:rPr>
              <a:t>T</a:t>
            </a:r>
            <a:r>
              <a:rPr lang="en-US" sz="800" b="1" smtClean="0">
                <a:solidFill>
                  <a:srgbClr val="542200"/>
                </a:solidFill>
              </a:rPr>
              <a:t>EAM</a:t>
            </a:r>
            <a:r>
              <a:rPr lang="en-US" sz="1000" b="1" smtClean="0">
                <a:solidFill>
                  <a:srgbClr val="542200"/>
                </a:solidFill>
              </a:rPr>
              <a:t>STEPPS 05.2</a:t>
            </a:r>
          </a:p>
        </p:txBody>
      </p:sp>
      <p:pic>
        <p:nvPicPr>
          <p:cNvPr id="1032" name="Picture 8" descr="Slide_content2_0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68421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Slide_content2_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2" r="1672"/>
          <a:stretch>
            <a:fillRect/>
          </a:stretch>
        </p:blipFill>
        <p:spPr bwMode="auto">
          <a:xfrm>
            <a:off x="2962275" y="6400800"/>
            <a:ext cx="615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50" name="Text Box 10"/>
          <p:cNvSpPr txBox="1">
            <a:spLocks noChangeArrowheads="1"/>
          </p:cNvSpPr>
          <p:nvPr/>
        </p:nvSpPr>
        <p:spPr bwMode="auto">
          <a:xfrm>
            <a:off x="220663" y="6550025"/>
            <a:ext cx="19716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900" b="1" dirty="0" smtClean="0">
                <a:solidFill>
                  <a:schemeClr val="accent1"/>
                </a:solidFill>
              </a:rPr>
              <a:t>Mod 8  2.0   Page </a:t>
            </a:r>
            <a:fld id="{8F2E1C5F-00CC-42EA-A41D-47CC01EF27D6}" type="slidenum">
              <a:rPr lang="en-US" altLang="en-US" sz="900" b="1" smtClean="0">
                <a:solidFill>
                  <a:schemeClr val="accent1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900" b="1" dirty="0" smtClean="0">
              <a:solidFill>
                <a:schemeClr val="accent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 userDrawn="1"/>
        </p:nvSpPr>
        <p:spPr bwMode="auto">
          <a:xfrm>
            <a:off x="7459663" y="42863"/>
            <a:ext cx="1639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</a:rPr>
              <a:t>Change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Management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30238" indent="-28575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860425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3pPr>
      <a:lvl4pPr marL="1090613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4pPr>
      <a:lvl5pPr marL="13208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5pPr>
      <a:lvl6pPr marL="1778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235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26924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149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728913" y="2046288"/>
            <a:ext cx="5472112" cy="16002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1700" dirty="0" smtClean="0">
                <a:ea typeface="+mj-ea"/>
              </a:rPr>
              <a:t/>
            </a:r>
            <a:br>
              <a:rPr lang="en-US" sz="1700" dirty="0" smtClean="0">
                <a:ea typeface="+mj-ea"/>
              </a:rPr>
            </a:br>
            <a:r>
              <a:rPr lang="en-US" dirty="0" smtClean="0">
                <a:ea typeface="+mj-ea"/>
              </a:rPr>
              <a:t>Change Management: </a:t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How to Achieve a Culture of Safety</a:t>
            </a:r>
            <a:br>
              <a:rPr lang="en-US" dirty="0" smtClean="0">
                <a:ea typeface="+mj-ea"/>
              </a:rPr>
            </a:br>
            <a:endParaRPr lang="en-US" b="0" i="1" dirty="0" smtClean="0">
              <a:solidFill>
                <a:schemeClr val="tx1"/>
              </a:solidFill>
              <a:ea typeface="+mj-ea"/>
            </a:endParaRPr>
          </a:p>
        </p:txBody>
      </p:sp>
      <p:pic>
        <p:nvPicPr>
          <p:cNvPr id="3079" name="Picture 9" descr="TeamSTEPPS 2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5835650"/>
            <a:ext cx="3362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Produce Short-Term Wins</a:t>
            </a:r>
          </a:p>
        </p:txBody>
      </p:sp>
      <p:sp>
        <p:nvSpPr>
          <p:cNvPr id="128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89050" y="1758950"/>
            <a:ext cx="7431088" cy="4608513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Show visible success; further impetus for change</a:t>
            </a:r>
          </a:p>
          <a:p>
            <a:pPr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Provide positive feedback; recognize and reward contributions to wins</a:t>
            </a:r>
          </a:p>
          <a:p>
            <a:pPr lvl="1"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2000" dirty="0" smtClean="0">
                <a:ea typeface="+mn-ea"/>
              </a:rPr>
              <a:t>Further builds morale and motivation</a:t>
            </a:r>
          </a:p>
          <a:p>
            <a:pPr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Leverage lessons learned to help plan next goal</a:t>
            </a:r>
          </a:p>
          <a:p>
            <a:pPr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Create greater difficulty for resisters to block further change</a:t>
            </a:r>
          </a:p>
          <a:p>
            <a:pPr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Provide leadership with evidence of success</a:t>
            </a:r>
          </a:p>
          <a:p>
            <a:pPr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Build momentum</a:t>
            </a:r>
          </a:p>
          <a:p>
            <a:pPr lvl="1"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2000" dirty="0" smtClean="0">
                <a:ea typeface="+mn-ea"/>
              </a:rPr>
              <a:t>Helps draw in neutral or reluctant supporters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885825" y="779463"/>
            <a:ext cx="7739063" cy="650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Don</a:t>
            </a:r>
            <a:r>
              <a:rPr lang="en-US" altLang="en-US" dirty="0" smtClean="0">
                <a:ea typeface="+mj-ea"/>
              </a:rPr>
              <a:t>’</a:t>
            </a:r>
            <a:r>
              <a:rPr lang="en-US" dirty="0" smtClean="0">
                <a:ea typeface="+mj-ea"/>
              </a:rPr>
              <a:t>t Let Up</a:t>
            </a:r>
          </a:p>
        </p:txBody>
      </p:sp>
      <p:sp>
        <p:nvSpPr>
          <p:cNvPr id="1287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19238" y="1470025"/>
            <a:ext cx="7185025" cy="460851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Acknowledge hard work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Celebrate successes and accomplishments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Reaffirm the vision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Bring people together toward the vision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Acknowledge what people have left behind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Develop long-term goals and plans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Provide tools and training to reinforce new behaviors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Reinforce and reward the new behaviors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Create systems and structures that reinforce new behaviors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Prepare people for the next change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85825" y="779463"/>
            <a:ext cx="7739063" cy="536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Create a New Culture</a:t>
            </a:r>
          </a:p>
        </p:txBody>
      </p:sp>
      <p:sp>
        <p:nvSpPr>
          <p:cNvPr id="1415171" name="Rectangle 3"/>
          <p:cNvSpPr>
            <a:spLocks noGrp="1" noChangeArrowheads="1"/>
          </p:cNvSpPr>
          <p:nvPr>
            <p:ph idx="1"/>
          </p:nvPr>
        </p:nvSpPr>
        <p:spPr>
          <a:xfrm>
            <a:off x="1346200" y="1355725"/>
            <a:ext cx="7431088" cy="489585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sz="2000" dirty="0" smtClean="0">
                <a:ea typeface="+mn-ea"/>
              </a:rPr>
              <a:t>Develop action steps for stabilizing, reinforcing, and sustaining the change:</a:t>
            </a:r>
          </a:p>
          <a:p>
            <a:pPr lvl="1"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1800" dirty="0">
                <a:ea typeface="+mn-ea"/>
              </a:rPr>
              <a:t>Give people time to mourn their actual losses</a:t>
            </a:r>
          </a:p>
          <a:p>
            <a:pPr lvl="1"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1800" dirty="0">
                <a:ea typeface="+mn-ea"/>
              </a:rPr>
              <a:t>Provide skill and knowledge training</a:t>
            </a:r>
          </a:p>
          <a:p>
            <a:pPr lvl="1"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1800" dirty="0">
                <a:ea typeface="+mn-ea"/>
              </a:rPr>
              <a:t>Develop new reward systems</a:t>
            </a:r>
          </a:p>
          <a:p>
            <a:pPr lvl="1" eaLnBrk="1" hangingPunct="1">
              <a:spcBef>
                <a:spcPct val="35000"/>
              </a:spcBef>
              <a:buFont typeface="Wingdings" charset="0"/>
              <a:buChar char="n"/>
              <a:defRPr/>
            </a:pPr>
            <a:r>
              <a:rPr lang="en-US" sz="1800" dirty="0">
                <a:ea typeface="+mn-ea"/>
              </a:rPr>
              <a:t>Recognize and celebrate accomplishments</a:t>
            </a:r>
          </a:p>
          <a:p>
            <a:pPr eaLnBrk="1" hangingPunct="1">
              <a:lnSpc>
                <a:spcPct val="100000"/>
              </a:lnSpc>
              <a:buFont typeface="Wingdings" charset="0"/>
              <a:buChar char="n"/>
              <a:defRPr/>
            </a:pPr>
            <a:r>
              <a:rPr lang="en-US" sz="2000" dirty="0"/>
              <a:t>Develop performance measures to continually monitor the results from the change and to identify opportunities for further improvements</a:t>
            </a:r>
          </a:p>
          <a:p>
            <a:pPr eaLnBrk="1" hangingPunct="1">
              <a:lnSpc>
                <a:spcPct val="100000"/>
              </a:lnSpc>
              <a:buFont typeface="Wingdings" charset="0"/>
              <a:buChar char="n"/>
              <a:defRPr/>
            </a:pPr>
            <a:r>
              <a:rPr lang="en-US" sz="2000" dirty="0"/>
              <a:t>Make adjustments to the change vision and strategy to reflect new learning and insights</a:t>
            </a:r>
          </a:p>
          <a:p>
            <a:pPr eaLnBrk="1" hangingPunct="1">
              <a:lnSpc>
                <a:spcPct val="100000"/>
              </a:lnSpc>
              <a:buFont typeface="Wingdings" charset="0"/>
              <a:buChar char="n"/>
              <a:defRPr/>
            </a:pPr>
            <a:r>
              <a:rPr lang="en-US" sz="2000" dirty="0"/>
              <a:t>Encourage people to be open to new challenges, forces, and pressures for the next change</a:t>
            </a:r>
          </a:p>
          <a:p>
            <a:pPr lvl="1" eaLnBrk="1" hangingPunct="1">
              <a:buFont typeface="Wingdings" charset="0"/>
              <a:buChar char="n"/>
              <a:defRPr/>
            </a:pPr>
            <a:endParaRPr lang="en-US" sz="2200" dirty="0" smtClean="0"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25" y="785813"/>
            <a:ext cx="7739063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</a:rPr>
              <a:t>TeamSTEPPS</a:t>
            </a:r>
            <a:r>
              <a:rPr lang="en-US" dirty="0" smtClean="0">
                <a:ea typeface="+mj-ea"/>
              </a:rPr>
              <a:t> Change Model</a:t>
            </a:r>
          </a:p>
        </p:txBody>
      </p:sp>
      <p:pic>
        <p:nvPicPr>
          <p:cNvPr id="16387" name="Picture 5" descr="Image of TeamSTEPPS change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3" y="1369205"/>
            <a:ext cx="7777163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lide_content2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5"/>
          <a:stretch>
            <a:fillRect/>
          </a:stretch>
        </p:blipFill>
        <p:spPr bwMode="auto">
          <a:xfrm>
            <a:off x="19050" y="5249863"/>
            <a:ext cx="17446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roadmap1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296988"/>
            <a:ext cx="8489950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/>
          <p:cNvSpPr>
            <a:spLocks noChangeArrowheads="1"/>
          </p:cNvSpPr>
          <p:nvPr/>
        </p:nvSpPr>
        <p:spPr bwMode="auto">
          <a:xfrm flipH="1" flipV="1">
            <a:off x="2211388" y="5367338"/>
            <a:ext cx="1746250" cy="617537"/>
          </a:xfrm>
          <a:prstGeom prst="wedgeRectCallout">
            <a:avLst>
              <a:gd name="adj1" fmla="val 76634"/>
              <a:gd name="adj2" fmla="val 5925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1200"/>
              <a:t>Catalytic Event Drives Need For Change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 rot="10800000">
            <a:off x="7069138" y="5394325"/>
            <a:ext cx="1385887" cy="695325"/>
          </a:xfrm>
          <a:prstGeom prst="wedgeRectCallout">
            <a:avLst>
              <a:gd name="adj1" fmla="val 87569"/>
              <a:gd name="adj2" fmla="val 111644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1200"/>
              <a:t>Build Team, Strategy, Buy-In, Establish Goals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7069138" y="1827213"/>
            <a:ext cx="1860550" cy="525462"/>
          </a:xfrm>
          <a:prstGeom prst="wedgeRectCallout">
            <a:avLst>
              <a:gd name="adj1" fmla="val -38398"/>
              <a:gd name="adj2" fmla="val 9833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1200"/>
              <a:t>Implement Action Plan, Train, Empower Others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157913" y="2889250"/>
            <a:ext cx="12954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r" eaLnBrk="1" hangingPunct="1">
              <a:lnSpc>
                <a:spcPct val="95000"/>
              </a:lnSpc>
            </a:pPr>
            <a:r>
              <a:rPr lang="en-US" altLang="en-US" sz="1100" b="1">
                <a:solidFill>
                  <a:srgbClr val="E1393E"/>
                </a:solidFill>
              </a:rPr>
              <a:t>TeamSTEPPS</a:t>
            </a:r>
            <a:br>
              <a:rPr lang="en-US" altLang="en-US" sz="1100" b="1">
                <a:solidFill>
                  <a:srgbClr val="E1393E"/>
                </a:solidFill>
              </a:rPr>
            </a:br>
            <a:r>
              <a:rPr lang="en-US" altLang="en-US" sz="1100" b="1">
                <a:solidFill>
                  <a:srgbClr val="E1393E"/>
                </a:solidFill>
              </a:rPr>
              <a:t>Change</a:t>
            </a:r>
            <a:br>
              <a:rPr lang="en-US" altLang="en-US" sz="1100" b="1">
                <a:solidFill>
                  <a:srgbClr val="E1393E"/>
                </a:solidFill>
              </a:rPr>
            </a:br>
            <a:r>
              <a:rPr lang="en-US" altLang="en-US" sz="1100" b="1">
                <a:solidFill>
                  <a:srgbClr val="E1393E"/>
                </a:solidFill>
              </a:rPr>
              <a:t>Coaching</a:t>
            </a: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1339850" y="3527425"/>
            <a:ext cx="1744663" cy="814388"/>
          </a:xfrm>
          <a:prstGeom prst="cloudCallout">
            <a:avLst>
              <a:gd name="adj1" fmla="val 54310"/>
              <a:gd name="adj2" fmla="val 88792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/>
            <a:r>
              <a:rPr lang="en-US" altLang="ja-JP" sz="1000"/>
              <a:t>I’m staying right here. Yeah, they’ll be back.</a:t>
            </a:r>
            <a:endParaRPr lang="en-US" altLang="en-US" sz="1000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3962400" y="3552825"/>
            <a:ext cx="1012825" cy="696913"/>
          </a:xfrm>
          <a:prstGeom prst="cloudCallout">
            <a:avLst>
              <a:gd name="adj1" fmla="val -63009"/>
              <a:gd name="adj2" fmla="val 11309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/>
            <a:r>
              <a:rPr lang="en-US" altLang="en-US" sz="1000"/>
              <a:t>What are they doing?</a:t>
            </a: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4217988" y="4094163"/>
            <a:ext cx="1103312" cy="774700"/>
          </a:xfrm>
          <a:prstGeom prst="cloudCallout">
            <a:avLst>
              <a:gd name="adj1" fmla="val -82602"/>
              <a:gd name="adj2" fmla="val 31319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/>
            <a:r>
              <a:rPr lang="en-US" altLang="en-US" sz="1000"/>
              <a:t>Why do we need change?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 rot="-1005505">
            <a:off x="3254375" y="3695700"/>
            <a:ext cx="70167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50" b="1" dirty="0"/>
              <a:t>Joint </a:t>
            </a:r>
            <a:r>
              <a:rPr lang="en-US" altLang="en-US" sz="600" b="1" dirty="0"/>
              <a:t>Commission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 rot="-250379">
            <a:off x="3248025" y="3973513"/>
            <a:ext cx="8286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b="1"/>
              <a:t>Status QUO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3336925" y="4221163"/>
            <a:ext cx="6381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b="1"/>
              <a:t>FUTURE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 rot="-911160">
            <a:off x="3214688" y="4460875"/>
            <a:ext cx="9620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b="1"/>
              <a:t>Errorville</a:t>
            </a: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3567113" y="1230313"/>
            <a:ext cx="1566862" cy="635000"/>
          </a:xfrm>
          <a:prstGeom prst="wedgeRectCallout">
            <a:avLst>
              <a:gd name="adj1" fmla="val 90731"/>
              <a:gd name="adj2" fmla="val 39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1200"/>
              <a:t>Celebrate Wins! Staying the Course</a:t>
            </a:r>
            <a:br>
              <a:rPr lang="en-US" altLang="en-US" sz="1200"/>
            </a:br>
            <a:r>
              <a:rPr lang="en-US" altLang="en-US" sz="1200"/>
              <a:t>Sustaining</a:t>
            </a:r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7639050" y="3724275"/>
            <a:ext cx="1219200" cy="457200"/>
          </a:xfrm>
          <a:prstGeom prst="wedgeRectCallout">
            <a:avLst>
              <a:gd name="adj1" fmla="val -44921"/>
              <a:gd name="adj2" fmla="val -156944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1200"/>
              <a:t>Develop Action Plan</a:t>
            </a: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4895850" y="2962275"/>
            <a:ext cx="1219200" cy="609600"/>
          </a:xfrm>
          <a:prstGeom prst="wedgeRectCallout">
            <a:avLst>
              <a:gd name="adj1" fmla="val 70051"/>
              <a:gd name="adj2" fmla="val -9244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1200"/>
              <a:t>Test Intervention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sz="1200"/>
              <a:t>(Outcomes)</a:t>
            </a:r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6384925" y="1068388"/>
            <a:ext cx="2319338" cy="522287"/>
          </a:xfrm>
          <a:prstGeom prst="wedgeRectCallout">
            <a:avLst>
              <a:gd name="adj1" fmla="val -51097"/>
              <a:gd name="adj2" fmla="val 74926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1200"/>
              <a:t>Monitor, Integrate, Continuous Process Improvement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7359650" y="4483100"/>
            <a:ext cx="1763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E1393E"/>
                </a:solidFill>
              </a:rPr>
              <a:t>Prepare </a:t>
            </a:r>
            <a:br>
              <a:rPr lang="en-US" altLang="en-US" sz="2000" b="1">
                <a:solidFill>
                  <a:srgbClr val="E1393E"/>
                </a:solidFill>
              </a:rPr>
            </a:br>
            <a:r>
              <a:rPr lang="en-US" altLang="en-US" sz="2000" b="1">
                <a:solidFill>
                  <a:srgbClr val="E1393E"/>
                </a:solidFill>
              </a:rPr>
              <a:t>the Climate</a:t>
            </a:r>
          </a:p>
        </p:txBody>
      </p:sp>
      <p:sp>
        <p:nvSpPr>
          <p:cNvPr id="1419284" name="Rectangle 20"/>
          <p:cNvSpPr>
            <a:spLocks noGrp="1" noChangeArrowheads="1"/>
          </p:cNvSpPr>
          <p:nvPr>
            <p:ph type="title"/>
          </p:nvPr>
        </p:nvSpPr>
        <p:spPr>
          <a:xfrm>
            <a:off x="625475" y="1128713"/>
            <a:ext cx="2724150" cy="10763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smtClean="0">
                <a:ea typeface="+mj-ea"/>
              </a:rPr>
              <a:t>Roadmap to a Culture of Safety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Long-term continuation of project-related changes using process and outcome measures</a:t>
            </a:r>
          </a:p>
          <a:p>
            <a:r>
              <a:rPr lang="en-US" dirty="0" smtClean="0"/>
              <a:t>Continued adaptation of </a:t>
            </a:r>
            <a:r>
              <a:rPr lang="en-US" dirty="0" err="1"/>
              <a:t>T</a:t>
            </a:r>
            <a:r>
              <a:rPr lang="en-US" dirty="0" err="1" smtClean="0"/>
              <a:t>eamSTEPPS</a:t>
            </a:r>
            <a:r>
              <a:rPr lang="en-US" dirty="0" smtClean="0"/>
              <a:t> within a constantly shifting context</a:t>
            </a:r>
          </a:p>
          <a:p>
            <a:r>
              <a:rPr lang="en-US" dirty="0" smtClean="0"/>
              <a:t>Embedding the </a:t>
            </a:r>
            <a:r>
              <a:rPr lang="en-US" dirty="0" err="1" smtClean="0"/>
              <a:t>TeamSTEPPS</a:t>
            </a:r>
            <a:r>
              <a:rPr lang="en-US" dirty="0" smtClean="0"/>
              <a:t> practices within an organization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4933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is seen as a discrete project with an end date</a:t>
            </a:r>
          </a:p>
          <a:p>
            <a:r>
              <a:rPr lang="en-US" dirty="0" smtClean="0"/>
              <a:t>Staff turnover</a:t>
            </a:r>
          </a:p>
          <a:p>
            <a:r>
              <a:rPr lang="en-US" dirty="0" smtClean="0"/>
              <a:t>Shifting strategic priorities</a:t>
            </a:r>
          </a:p>
          <a:p>
            <a:r>
              <a:rPr lang="en-US" dirty="0" smtClean="0"/>
              <a:t>Lack of change at interpersonal level</a:t>
            </a:r>
          </a:p>
          <a:p>
            <a:pPr lvl="1"/>
            <a:r>
              <a:rPr lang="en-US" dirty="0" smtClean="0"/>
              <a:t>Lack of shared mental model</a:t>
            </a:r>
          </a:p>
          <a:p>
            <a:pPr lvl="1"/>
            <a:r>
              <a:rPr lang="en-US" dirty="0" smtClean="0"/>
              <a:t>Insufficient staff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1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IHI: Keys to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Supportive Management structure</a:t>
            </a:r>
          </a:p>
          <a:p>
            <a:r>
              <a:rPr lang="en-US" dirty="0" smtClean="0"/>
              <a:t>Structures to “foolproof” change</a:t>
            </a:r>
          </a:p>
          <a:p>
            <a:r>
              <a:rPr lang="en-US" dirty="0" smtClean="0"/>
              <a:t>Robust, transparent feedback systems</a:t>
            </a:r>
          </a:p>
          <a:p>
            <a:r>
              <a:rPr lang="en-US" dirty="0" smtClean="0"/>
              <a:t>Shared sense of systems to be improved</a:t>
            </a:r>
          </a:p>
          <a:p>
            <a:r>
              <a:rPr lang="en-US" dirty="0" smtClean="0"/>
              <a:t>Culture of improvement, deeply engaged staff</a:t>
            </a:r>
          </a:p>
          <a:p>
            <a:r>
              <a:rPr lang="en-US" dirty="0"/>
              <a:t> </a:t>
            </a:r>
            <a:r>
              <a:rPr lang="en-US" dirty="0" smtClean="0"/>
              <a:t>Formal capacity building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0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Coaching in Sustaining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way communication is essential for tailoring </a:t>
            </a:r>
            <a:r>
              <a:rPr lang="en-US" dirty="0" err="1"/>
              <a:t>T</a:t>
            </a:r>
            <a:r>
              <a:rPr lang="en-US" dirty="0" err="1" smtClean="0"/>
              <a:t>eamSTEPPS</a:t>
            </a:r>
            <a:r>
              <a:rPr lang="en-US" dirty="0" smtClean="0"/>
              <a:t> interventions to new contexts</a:t>
            </a:r>
          </a:p>
          <a:p>
            <a:r>
              <a:rPr lang="en-US" dirty="0" smtClean="0"/>
              <a:t>Coaching is essential for translating knowledge into lasting behavior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5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Spread</a:t>
            </a:r>
            <a:endParaRPr lang="en-US" dirty="0"/>
          </a:p>
        </p:txBody>
      </p:sp>
      <p:sp>
        <p:nvSpPr>
          <p:cNvPr id="4" name="Content Placeholder 2" descr="A team of providers steadily growing to include a range of providers, patients, and family members."/>
          <p:cNvSpPr>
            <a:spLocks noGrp="1"/>
          </p:cNvSpPr>
          <p:nvPr>
            <p:ph idx="1"/>
          </p:nvPr>
        </p:nvSpPr>
        <p:spPr>
          <a:xfrm>
            <a:off x="914400" y="1822768"/>
            <a:ext cx="7772400" cy="3543300"/>
          </a:xfrm>
        </p:spPr>
        <p:txBody>
          <a:bodyPr/>
          <a:lstStyle/>
          <a:p>
            <a:r>
              <a:rPr lang="en-US" dirty="0" smtClean="0"/>
              <a:t>“Spreading takes the process from the narrow, segmented population(s) or group(s) and broadens it to include all the population(s) or group(s) that will use the process.”</a:t>
            </a:r>
          </a:p>
          <a:p>
            <a:r>
              <a:rPr lang="en-US" dirty="0" smtClean="0"/>
              <a:t>“Formalizing a process provides a reference to others; those new to the organization and those in the organization needing clarity about the specifics of the process.” </a:t>
            </a:r>
          </a:p>
        </p:txBody>
      </p:sp>
      <p:pic>
        <p:nvPicPr>
          <p:cNvPr id="5" name="Picture 4" descr="A team of providers steadily growing to include a range of providers, patients, and family members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474719"/>
            <a:ext cx="9144000" cy="52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7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Objectives</a:t>
            </a:r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725" y="1873250"/>
            <a:ext cx="6400800" cy="4572000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List the Eight Steps of Change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Identify errors common to organizational </a:t>
            </a:r>
            <a:r>
              <a:rPr lang="en-US" dirty="0">
                <a:ea typeface="+mn-ea"/>
              </a:rPr>
              <a:t>c</a:t>
            </a:r>
            <a:r>
              <a:rPr lang="en-US" dirty="0" smtClean="0">
                <a:ea typeface="+mn-ea"/>
              </a:rPr>
              <a:t>hange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Discuss what is involved in creating a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new culture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Understand the definition and markers of sustainability  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Present the components of a sustainability plan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Understand the role of coaching and measurement in sustainability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Spread?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 care </a:t>
            </a:r>
            <a:r>
              <a:rPr lang="en-US" dirty="0"/>
              <a:t>c</a:t>
            </a:r>
            <a:r>
              <a:rPr lang="en-US" dirty="0" smtClean="0"/>
              <a:t>ulture is local</a:t>
            </a:r>
          </a:p>
          <a:p>
            <a:r>
              <a:rPr lang="en-US" dirty="0"/>
              <a:t>Quality interventions target a process in small </a:t>
            </a:r>
            <a:r>
              <a:rPr lang="en-US" dirty="0" smtClean="0"/>
              <a:t>pilot projects </a:t>
            </a:r>
            <a:r>
              <a:rPr lang="en-US" dirty="0"/>
              <a:t>usually on a local level (Lean Six Sigma, </a:t>
            </a:r>
            <a:r>
              <a:rPr lang="en-US" dirty="0" smtClean="0"/>
              <a:t>Plan-Do-Study-Act [PDSA])</a:t>
            </a:r>
          </a:p>
          <a:p>
            <a:r>
              <a:rPr lang="en-US" dirty="0" smtClean="0"/>
              <a:t>Safety interventions targeted at the unit level (CUSP)</a:t>
            </a:r>
          </a:p>
          <a:p>
            <a:r>
              <a:rPr lang="en-US" dirty="0" smtClean="0"/>
              <a:t>Shifting the paradigm—from hierarchical to team culture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40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Affecting Spread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Leadership</a:t>
            </a:r>
          </a:p>
          <a:p>
            <a:r>
              <a:rPr lang="en-US" dirty="0" smtClean="0"/>
              <a:t>Availability of resources</a:t>
            </a:r>
          </a:p>
          <a:p>
            <a:r>
              <a:rPr lang="en-US" dirty="0" smtClean="0"/>
              <a:t>Knowledge and skill set </a:t>
            </a:r>
          </a:p>
          <a:p>
            <a:r>
              <a:rPr lang="en-US" dirty="0" smtClean="0"/>
              <a:t>Organizational culture</a:t>
            </a:r>
          </a:p>
          <a:p>
            <a:r>
              <a:rPr lang="en-US" dirty="0" smtClean="0"/>
              <a:t>Ongoing improvement efforts</a:t>
            </a:r>
          </a:p>
          <a:p>
            <a:r>
              <a:rPr lang="en-US" dirty="0" smtClean="0"/>
              <a:t>Other priorities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86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Facilitating Spread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Evidence-based efforts, tools, and examples</a:t>
            </a:r>
          </a:p>
          <a:p>
            <a:r>
              <a:rPr lang="en-US" dirty="0" smtClean="0"/>
              <a:t>Leadership support</a:t>
            </a:r>
          </a:p>
          <a:p>
            <a:r>
              <a:rPr lang="en-US" dirty="0" smtClean="0"/>
              <a:t>Easy to adopt</a:t>
            </a:r>
          </a:p>
          <a:p>
            <a:r>
              <a:rPr lang="en-US" dirty="0" smtClean="0"/>
              <a:t>Pertinent and relevant issue</a:t>
            </a:r>
          </a:p>
          <a:p>
            <a:r>
              <a:rPr lang="en-US" dirty="0" smtClean="0"/>
              <a:t>Able to be piloted or tested on a small scale</a:t>
            </a:r>
          </a:p>
          <a:p>
            <a:r>
              <a:rPr lang="en-US" dirty="0" smtClean="0"/>
              <a:t>Observable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a Spread Plan</a:t>
            </a:r>
            <a:endParaRPr lang="en-US" dirty="0"/>
          </a:p>
        </p:txBody>
      </p:sp>
      <p:grpSp>
        <p:nvGrpSpPr>
          <p:cNvPr id="4" name="Group 3" descr="Inform the team&#10;Work with the next unit to spread&#10;Account for variability&#10;Start with the most adoptable units first"/>
          <p:cNvGrpSpPr/>
          <p:nvPr/>
        </p:nvGrpSpPr>
        <p:grpSpPr>
          <a:xfrm>
            <a:off x="662003" y="2444754"/>
            <a:ext cx="8177181" cy="2079156"/>
            <a:chOff x="363618" y="2057400"/>
            <a:chExt cx="7401517" cy="1889221"/>
          </a:xfrm>
        </p:grpSpPr>
        <p:sp>
          <p:nvSpPr>
            <p:cNvPr id="5" name="Freeform 4"/>
            <p:cNvSpPr/>
            <p:nvPr/>
          </p:nvSpPr>
          <p:spPr>
            <a:xfrm>
              <a:off x="363618" y="2057400"/>
              <a:ext cx="1755648" cy="1889221"/>
            </a:xfrm>
            <a:custGeom>
              <a:avLst/>
              <a:gdLst>
                <a:gd name="connsiteX0" fmla="*/ 0 w 1000849"/>
                <a:gd name="connsiteY0" fmla="*/ 166812 h 1625600"/>
                <a:gd name="connsiteX1" fmla="*/ 48858 w 1000849"/>
                <a:gd name="connsiteY1" fmla="*/ 48858 h 1625600"/>
                <a:gd name="connsiteX2" fmla="*/ 166812 w 1000849"/>
                <a:gd name="connsiteY2" fmla="*/ 0 h 1625600"/>
                <a:gd name="connsiteX3" fmla="*/ 834037 w 1000849"/>
                <a:gd name="connsiteY3" fmla="*/ 0 h 1625600"/>
                <a:gd name="connsiteX4" fmla="*/ 951991 w 1000849"/>
                <a:gd name="connsiteY4" fmla="*/ 48858 h 1625600"/>
                <a:gd name="connsiteX5" fmla="*/ 1000849 w 1000849"/>
                <a:gd name="connsiteY5" fmla="*/ 166812 h 1625600"/>
                <a:gd name="connsiteX6" fmla="*/ 1000849 w 1000849"/>
                <a:gd name="connsiteY6" fmla="*/ 1458788 h 1625600"/>
                <a:gd name="connsiteX7" fmla="*/ 951991 w 1000849"/>
                <a:gd name="connsiteY7" fmla="*/ 1576742 h 1625600"/>
                <a:gd name="connsiteX8" fmla="*/ 834037 w 1000849"/>
                <a:gd name="connsiteY8" fmla="*/ 1625600 h 1625600"/>
                <a:gd name="connsiteX9" fmla="*/ 166812 w 1000849"/>
                <a:gd name="connsiteY9" fmla="*/ 1625600 h 1625600"/>
                <a:gd name="connsiteX10" fmla="*/ 48858 w 1000849"/>
                <a:gd name="connsiteY10" fmla="*/ 1576742 h 1625600"/>
                <a:gd name="connsiteX11" fmla="*/ 0 w 1000849"/>
                <a:gd name="connsiteY11" fmla="*/ 1458788 h 1625600"/>
                <a:gd name="connsiteX12" fmla="*/ 0 w 1000849"/>
                <a:gd name="connsiteY12" fmla="*/ 166812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849" h="1625600">
                  <a:moveTo>
                    <a:pt x="0" y="166812"/>
                  </a:moveTo>
                  <a:cubicBezTo>
                    <a:pt x="0" y="122571"/>
                    <a:pt x="17575" y="80141"/>
                    <a:pt x="48858" y="48858"/>
                  </a:cubicBezTo>
                  <a:cubicBezTo>
                    <a:pt x="80141" y="17575"/>
                    <a:pt x="122571" y="0"/>
                    <a:pt x="166812" y="0"/>
                  </a:cubicBezTo>
                  <a:lnTo>
                    <a:pt x="834037" y="0"/>
                  </a:lnTo>
                  <a:cubicBezTo>
                    <a:pt x="878278" y="0"/>
                    <a:pt x="920708" y="17575"/>
                    <a:pt x="951991" y="48858"/>
                  </a:cubicBezTo>
                  <a:cubicBezTo>
                    <a:pt x="983274" y="80141"/>
                    <a:pt x="1000849" y="122571"/>
                    <a:pt x="1000849" y="166812"/>
                  </a:cubicBezTo>
                  <a:lnTo>
                    <a:pt x="1000849" y="1458788"/>
                  </a:lnTo>
                  <a:cubicBezTo>
                    <a:pt x="1000849" y="1503029"/>
                    <a:pt x="983274" y="1545459"/>
                    <a:pt x="951991" y="1576742"/>
                  </a:cubicBezTo>
                  <a:cubicBezTo>
                    <a:pt x="920708" y="1608025"/>
                    <a:pt x="878278" y="1625600"/>
                    <a:pt x="834037" y="1625600"/>
                  </a:cubicBezTo>
                  <a:lnTo>
                    <a:pt x="166812" y="1625600"/>
                  </a:lnTo>
                  <a:cubicBezTo>
                    <a:pt x="122571" y="1625600"/>
                    <a:pt x="80141" y="1608025"/>
                    <a:pt x="48858" y="1576742"/>
                  </a:cubicBezTo>
                  <a:cubicBezTo>
                    <a:pt x="17575" y="1545459"/>
                    <a:pt x="0" y="1503029"/>
                    <a:pt x="0" y="1458788"/>
                  </a:cubicBezTo>
                  <a:lnTo>
                    <a:pt x="0" y="166812"/>
                  </a:lnTo>
                  <a:close/>
                </a:path>
              </a:pathLst>
            </a:custGeom>
            <a:solidFill>
              <a:srgbClr val="F9E11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767" tIns="90767" rIns="90767" bIns="90767" numCol="1" spcCol="1270" anchor="ctr" anchorCtr="0">
              <a:noAutofit/>
            </a:bodyPr>
            <a:lstStyle/>
            <a:p>
              <a:pPr lvl="0" algn="ctr"/>
              <a:r>
                <a:rPr lang="en-US" sz="2000" dirty="0" smtClean="0">
                  <a:solidFill>
                    <a:srgbClr val="404040"/>
                  </a:solidFill>
                  <a:latin typeface="Arial"/>
                  <a:cs typeface="Arial"/>
                </a:rPr>
                <a:t>Inform the team</a:t>
              </a:r>
              <a:endParaRPr lang="en-US" sz="20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49418" y="2057400"/>
              <a:ext cx="1755648" cy="1889221"/>
            </a:xfrm>
            <a:custGeom>
              <a:avLst/>
              <a:gdLst>
                <a:gd name="connsiteX0" fmla="*/ 0 w 1000849"/>
                <a:gd name="connsiteY0" fmla="*/ 166812 h 1625600"/>
                <a:gd name="connsiteX1" fmla="*/ 48858 w 1000849"/>
                <a:gd name="connsiteY1" fmla="*/ 48858 h 1625600"/>
                <a:gd name="connsiteX2" fmla="*/ 166812 w 1000849"/>
                <a:gd name="connsiteY2" fmla="*/ 0 h 1625600"/>
                <a:gd name="connsiteX3" fmla="*/ 834037 w 1000849"/>
                <a:gd name="connsiteY3" fmla="*/ 0 h 1625600"/>
                <a:gd name="connsiteX4" fmla="*/ 951991 w 1000849"/>
                <a:gd name="connsiteY4" fmla="*/ 48858 h 1625600"/>
                <a:gd name="connsiteX5" fmla="*/ 1000849 w 1000849"/>
                <a:gd name="connsiteY5" fmla="*/ 166812 h 1625600"/>
                <a:gd name="connsiteX6" fmla="*/ 1000849 w 1000849"/>
                <a:gd name="connsiteY6" fmla="*/ 1458788 h 1625600"/>
                <a:gd name="connsiteX7" fmla="*/ 951991 w 1000849"/>
                <a:gd name="connsiteY7" fmla="*/ 1576742 h 1625600"/>
                <a:gd name="connsiteX8" fmla="*/ 834037 w 1000849"/>
                <a:gd name="connsiteY8" fmla="*/ 1625600 h 1625600"/>
                <a:gd name="connsiteX9" fmla="*/ 166812 w 1000849"/>
                <a:gd name="connsiteY9" fmla="*/ 1625600 h 1625600"/>
                <a:gd name="connsiteX10" fmla="*/ 48858 w 1000849"/>
                <a:gd name="connsiteY10" fmla="*/ 1576742 h 1625600"/>
                <a:gd name="connsiteX11" fmla="*/ 0 w 1000849"/>
                <a:gd name="connsiteY11" fmla="*/ 1458788 h 1625600"/>
                <a:gd name="connsiteX12" fmla="*/ 0 w 1000849"/>
                <a:gd name="connsiteY12" fmla="*/ 166812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849" h="1625600">
                  <a:moveTo>
                    <a:pt x="0" y="166812"/>
                  </a:moveTo>
                  <a:cubicBezTo>
                    <a:pt x="0" y="122571"/>
                    <a:pt x="17575" y="80141"/>
                    <a:pt x="48858" y="48858"/>
                  </a:cubicBezTo>
                  <a:cubicBezTo>
                    <a:pt x="80141" y="17575"/>
                    <a:pt x="122571" y="0"/>
                    <a:pt x="166812" y="0"/>
                  </a:cubicBezTo>
                  <a:lnTo>
                    <a:pt x="834037" y="0"/>
                  </a:lnTo>
                  <a:cubicBezTo>
                    <a:pt x="878278" y="0"/>
                    <a:pt x="920708" y="17575"/>
                    <a:pt x="951991" y="48858"/>
                  </a:cubicBezTo>
                  <a:cubicBezTo>
                    <a:pt x="983274" y="80141"/>
                    <a:pt x="1000849" y="122571"/>
                    <a:pt x="1000849" y="166812"/>
                  </a:cubicBezTo>
                  <a:lnTo>
                    <a:pt x="1000849" y="1458788"/>
                  </a:lnTo>
                  <a:cubicBezTo>
                    <a:pt x="1000849" y="1503029"/>
                    <a:pt x="983274" y="1545459"/>
                    <a:pt x="951991" y="1576742"/>
                  </a:cubicBezTo>
                  <a:cubicBezTo>
                    <a:pt x="920708" y="1608025"/>
                    <a:pt x="878278" y="1625600"/>
                    <a:pt x="834037" y="1625600"/>
                  </a:cubicBezTo>
                  <a:lnTo>
                    <a:pt x="166812" y="1625600"/>
                  </a:lnTo>
                  <a:cubicBezTo>
                    <a:pt x="122571" y="1625600"/>
                    <a:pt x="80141" y="1608025"/>
                    <a:pt x="48858" y="1576742"/>
                  </a:cubicBezTo>
                  <a:cubicBezTo>
                    <a:pt x="17575" y="1545459"/>
                    <a:pt x="0" y="1503029"/>
                    <a:pt x="0" y="1458788"/>
                  </a:cubicBezTo>
                  <a:lnTo>
                    <a:pt x="0" y="166812"/>
                  </a:lnTo>
                  <a:close/>
                </a:path>
              </a:pathLst>
            </a:custGeom>
            <a:solidFill>
              <a:srgbClr val="F9E11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767" tIns="90767" rIns="90767" bIns="90767" numCol="1" spcCol="1270" anchor="ctr" anchorCtr="0">
              <a:noAutofit/>
            </a:bodyPr>
            <a:lstStyle/>
            <a:p>
              <a:pPr lvl="0" algn="ctr"/>
              <a:r>
                <a:rPr lang="en-US" sz="2000" dirty="0" smtClean="0">
                  <a:solidFill>
                    <a:srgbClr val="404040"/>
                  </a:solidFill>
                </a:rPr>
                <a:t>  </a:t>
              </a:r>
            </a:p>
            <a:p>
              <a:pPr lvl="0" algn="ctr"/>
              <a:r>
                <a:rPr lang="en-US" sz="2000" dirty="0" smtClean="0">
                  <a:solidFill>
                    <a:srgbClr val="404040"/>
                  </a:solidFill>
                  <a:latin typeface="Arial"/>
                  <a:cs typeface="Arial"/>
                </a:rPr>
                <a:t>Work with the next unit to spread</a:t>
              </a:r>
              <a:endParaRPr lang="en-US" sz="2000" dirty="0">
                <a:solidFill>
                  <a:srgbClr val="404040"/>
                </a:solidFill>
                <a:latin typeface="Arial"/>
                <a:cs typeface="Arial"/>
              </a:endParaRPr>
            </a:p>
            <a:p>
              <a:endParaRPr lang="en-US" sz="2000" dirty="0">
                <a:solidFill>
                  <a:srgbClr val="404040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116215" y="2057400"/>
              <a:ext cx="1755648" cy="1889221"/>
            </a:xfrm>
            <a:custGeom>
              <a:avLst/>
              <a:gdLst>
                <a:gd name="connsiteX0" fmla="*/ 0 w 1000849"/>
                <a:gd name="connsiteY0" fmla="*/ 166812 h 1625600"/>
                <a:gd name="connsiteX1" fmla="*/ 48858 w 1000849"/>
                <a:gd name="connsiteY1" fmla="*/ 48858 h 1625600"/>
                <a:gd name="connsiteX2" fmla="*/ 166812 w 1000849"/>
                <a:gd name="connsiteY2" fmla="*/ 0 h 1625600"/>
                <a:gd name="connsiteX3" fmla="*/ 834037 w 1000849"/>
                <a:gd name="connsiteY3" fmla="*/ 0 h 1625600"/>
                <a:gd name="connsiteX4" fmla="*/ 951991 w 1000849"/>
                <a:gd name="connsiteY4" fmla="*/ 48858 h 1625600"/>
                <a:gd name="connsiteX5" fmla="*/ 1000849 w 1000849"/>
                <a:gd name="connsiteY5" fmla="*/ 166812 h 1625600"/>
                <a:gd name="connsiteX6" fmla="*/ 1000849 w 1000849"/>
                <a:gd name="connsiteY6" fmla="*/ 1458788 h 1625600"/>
                <a:gd name="connsiteX7" fmla="*/ 951991 w 1000849"/>
                <a:gd name="connsiteY7" fmla="*/ 1576742 h 1625600"/>
                <a:gd name="connsiteX8" fmla="*/ 834037 w 1000849"/>
                <a:gd name="connsiteY8" fmla="*/ 1625600 h 1625600"/>
                <a:gd name="connsiteX9" fmla="*/ 166812 w 1000849"/>
                <a:gd name="connsiteY9" fmla="*/ 1625600 h 1625600"/>
                <a:gd name="connsiteX10" fmla="*/ 48858 w 1000849"/>
                <a:gd name="connsiteY10" fmla="*/ 1576742 h 1625600"/>
                <a:gd name="connsiteX11" fmla="*/ 0 w 1000849"/>
                <a:gd name="connsiteY11" fmla="*/ 1458788 h 1625600"/>
                <a:gd name="connsiteX12" fmla="*/ 0 w 1000849"/>
                <a:gd name="connsiteY12" fmla="*/ 166812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849" h="1625600">
                  <a:moveTo>
                    <a:pt x="0" y="166812"/>
                  </a:moveTo>
                  <a:cubicBezTo>
                    <a:pt x="0" y="122571"/>
                    <a:pt x="17575" y="80141"/>
                    <a:pt x="48858" y="48858"/>
                  </a:cubicBezTo>
                  <a:cubicBezTo>
                    <a:pt x="80141" y="17575"/>
                    <a:pt x="122571" y="0"/>
                    <a:pt x="166812" y="0"/>
                  </a:cubicBezTo>
                  <a:lnTo>
                    <a:pt x="834037" y="0"/>
                  </a:lnTo>
                  <a:cubicBezTo>
                    <a:pt x="878278" y="0"/>
                    <a:pt x="920708" y="17575"/>
                    <a:pt x="951991" y="48858"/>
                  </a:cubicBezTo>
                  <a:cubicBezTo>
                    <a:pt x="983274" y="80141"/>
                    <a:pt x="1000849" y="122571"/>
                    <a:pt x="1000849" y="166812"/>
                  </a:cubicBezTo>
                  <a:lnTo>
                    <a:pt x="1000849" y="1458788"/>
                  </a:lnTo>
                  <a:cubicBezTo>
                    <a:pt x="1000849" y="1503029"/>
                    <a:pt x="983274" y="1545459"/>
                    <a:pt x="951991" y="1576742"/>
                  </a:cubicBezTo>
                  <a:cubicBezTo>
                    <a:pt x="920708" y="1608025"/>
                    <a:pt x="878278" y="1625600"/>
                    <a:pt x="834037" y="1625600"/>
                  </a:cubicBezTo>
                  <a:lnTo>
                    <a:pt x="166812" y="1625600"/>
                  </a:lnTo>
                  <a:cubicBezTo>
                    <a:pt x="122571" y="1625600"/>
                    <a:pt x="80141" y="1608025"/>
                    <a:pt x="48858" y="1576742"/>
                  </a:cubicBezTo>
                  <a:cubicBezTo>
                    <a:pt x="17575" y="1545459"/>
                    <a:pt x="0" y="1503029"/>
                    <a:pt x="0" y="1458788"/>
                  </a:cubicBezTo>
                  <a:lnTo>
                    <a:pt x="0" y="166812"/>
                  </a:lnTo>
                  <a:close/>
                </a:path>
              </a:pathLst>
            </a:custGeom>
            <a:solidFill>
              <a:srgbClr val="F9E11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767" tIns="90767" rIns="90767" bIns="90767" numCol="1" spcCol="1270" anchor="ctr" anchorCtr="0">
              <a:noAutofit/>
            </a:bodyPr>
            <a:lstStyle/>
            <a:p>
              <a:pPr lvl="0" algn="ctr"/>
              <a:r>
                <a:rPr lang="en-US" sz="2000" dirty="0" smtClean="0">
                  <a:solidFill>
                    <a:srgbClr val="404040"/>
                  </a:solidFill>
                  <a:latin typeface="Arial"/>
                  <a:cs typeface="Arial"/>
                </a:rPr>
                <a:t>Account for variability</a:t>
              </a:r>
              <a:endParaRPr lang="en-US" sz="20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009487" y="2057400"/>
              <a:ext cx="1755648" cy="1889221"/>
            </a:xfrm>
            <a:custGeom>
              <a:avLst/>
              <a:gdLst>
                <a:gd name="connsiteX0" fmla="*/ 0 w 1000849"/>
                <a:gd name="connsiteY0" fmla="*/ 166812 h 1625600"/>
                <a:gd name="connsiteX1" fmla="*/ 48858 w 1000849"/>
                <a:gd name="connsiteY1" fmla="*/ 48858 h 1625600"/>
                <a:gd name="connsiteX2" fmla="*/ 166812 w 1000849"/>
                <a:gd name="connsiteY2" fmla="*/ 0 h 1625600"/>
                <a:gd name="connsiteX3" fmla="*/ 834037 w 1000849"/>
                <a:gd name="connsiteY3" fmla="*/ 0 h 1625600"/>
                <a:gd name="connsiteX4" fmla="*/ 951991 w 1000849"/>
                <a:gd name="connsiteY4" fmla="*/ 48858 h 1625600"/>
                <a:gd name="connsiteX5" fmla="*/ 1000849 w 1000849"/>
                <a:gd name="connsiteY5" fmla="*/ 166812 h 1625600"/>
                <a:gd name="connsiteX6" fmla="*/ 1000849 w 1000849"/>
                <a:gd name="connsiteY6" fmla="*/ 1458788 h 1625600"/>
                <a:gd name="connsiteX7" fmla="*/ 951991 w 1000849"/>
                <a:gd name="connsiteY7" fmla="*/ 1576742 h 1625600"/>
                <a:gd name="connsiteX8" fmla="*/ 834037 w 1000849"/>
                <a:gd name="connsiteY8" fmla="*/ 1625600 h 1625600"/>
                <a:gd name="connsiteX9" fmla="*/ 166812 w 1000849"/>
                <a:gd name="connsiteY9" fmla="*/ 1625600 h 1625600"/>
                <a:gd name="connsiteX10" fmla="*/ 48858 w 1000849"/>
                <a:gd name="connsiteY10" fmla="*/ 1576742 h 1625600"/>
                <a:gd name="connsiteX11" fmla="*/ 0 w 1000849"/>
                <a:gd name="connsiteY11" fmla="*/ 1458788 h 1625600"/>
                <a:gd name="connsiteX12" fmla="*/ 0 w 1000849"/>
                <a:gd name="connsiteY12" fmla="*/ 166812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0849" h="1625600">
                  <a:moveTo>
                    <a:pt x="0" y="166812"/>
                  </a:moveTo>
                  <a:cubicBezTo>
                    <a:pt x="0" y="122571"/>
                    <a:pt x="17575" y="80141"/>
                    <a:pt x="48858" y="48858"/>
                  </a:cubicBezTo>
                  <a:cubicBezTo>
                    <a:pt x="80141" y="17575"/>
                    <a:pt x="122571" y="0"/>
                    <a:pt x="166812" y="0"/>
                  </a:cubicBezTo>
                  <a:lnTo>
                    <a:pt x="834037" y="0"/>
                  </a:lnTo>
                  <a:cubicBezTo>
                    <a:pt x="878278" y="0"/>
                    <a:pt x="920708" y="17575"/>
                    <a:pt x="951991" y="48858"/>
                  </a:cubicBezTo>
                  <a:cubicBezTo>
                    <a:pt x="983274" y="80141"/>
                    <a:pt x="1000849" y="122571"/>
                    <a:pt x="1000849" y="166812"/>
                  </a:cubicBezTo>
                  <a:lnTo>
                    <a:pt x="1000849" y="1458788"/>
                  </a:lnTo>
                  <a:cubicBezTo>
                    <a:pt x="1000849" y="1503029"/>
                    <a:pt x="983274" y="1545459"/>
                    <a:pt x="951991" y="1576742"/>
                  </a:cubicBezTo>
                  <a:cubicBezTo>
                    <a:pt x="920708" y="1608025"/>
                    <a:pt x="878278" y="1625600"/>
                    <a:pt x="834037" y="1625600"/>
                  </a:cubicBezTo>
                  <a:lnTo>
                    <a:pt x="166812" y="1625600"/>
                  </a:lnTo>
                  <a:cubicBezTo>
                    <a:pt x="122571" y="1625600"/>
                    <a:pt x="80141" y="1608025"/>
                    <a:pt x="48858" y="1576742"/>
                  </a:cubicBezTo>
                  <a:cubicBezTo>
                    <a:pt x="17575" y="1545459"/>
                    <a:pt x="0" y="1503029"/>
                    <a:pt x="0" y="1458788"/>
                  </a:cubicBezTo>
                  <a:lnTo>
                    <a:pt x="0" y="166812"/>
                  </a:lnTo>
                  <a:close/>
                </a:path>
              </a:pathLst>
            </a:custGeom>
            <a:solidFill>
              <a:srgbClr val="F9E11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767" tIns="90767" rIns="90767" bIns="90767" numCol="1" spcCol="1270" anchor="ctr" anchorCtr="0">
              <a:noAutofit/>
            </a:bodyPr>
            <a:lstStyle/>
            <a:p>
              <a:pPr lvl="0" algn="ctr"/>
              <a:r>
                <a:rPr lang="en-US" sz="2000" dirty="0" smtClean="0">
                  <a:solidFill>
                    <a:srgbClr val="404040"/>
                  </a:solidFill>
                  <a:latin typeface="Arial"/>
                  <a:cs typeface="Arial"/>
                </a:rPr>
                <a:t>Start with the units that can adopt easily</a:t>
              </a:r>
              <a:endParaRPr lang="en-US" sz="2000" dirty="0">
                <a:solidFill>
                  <a:srgbClr val="40404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80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8steps_ice_mountain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939800"/>
            <a:ext cx="6276975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310438" y="6027738"/>
            <a:ext cx="1223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/>
            <a:r>
              <a:rPr lang="en-US" altLang="en-US" sz="1600"/>
              <a:t>John Kotter</a:t>
            </a:r>
          </a:p>
        </p:txBody>
      </p:sp>
      <p:sp>
        <p:nvSpPr>
          <p:cNvPr id="1403908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1600200"/>
            <a:ext cx="5100638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mtClean="0">
                <a:ea typeface="+mj-ea"/>
              </a:rPr>
              <a:t>8 Steps of Change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&amp; Change Advice</a:t>
            </a:r>
            <a:endParaRPr lang="en-US" dirty="0"/>
          </a:p>
        </p:txBody>
      </p:sp>
      <p:pic>
        <p:nvPicPr>
          <p:cNvPr id="4" name="Leadership From A Dancing Gu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7825" y="2020888"/>
            <a:ext cx="6305550" cy="3543300"/>
          </a:xfrm>
        </p:spPr>
      </p:pic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Set the Stage and </a:t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Create a Sense of Urgency</a:t>
            </a:r>
          </a:p>
        </p:txBody>
      </p:sp>
      <p:sp>
        <p:nvSpPr>
          <p:cNvPr id="12656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12900" y="1987550"/>
            <a:ext cx="7146925" cy="35433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</a:rPr>
              <a:t>Get people</a:t>
            </a:r>
            <a:r>
              <a:rPr lang="en-US" altLang="en-US" dirty="0" smtClean="0">
                <a:ea typeface="+mn-ea"/>
              </a:rPr>
              <a:t>’</a:t>
            </a:r>
            <a:r>
              <a:rPr lang="en-US" dirty="0" smtClean="0">
                <a:ea typeface="+mn-ea"/>
              </a:rPr>
              <a:t>s attention! 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Sell the need for change … describe the consequences of not changing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Immerse people in information about the change 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Discuss ways to solve the problems people identify with the change </a:t>
            </a:r>
          </a:p>
          <a:p>
            <a:pPr lvl="1" eaLnBrk="1" hangingPunct="1">
              <a:defRPr/>
            </a:pPr>
            <a:r>
              <a:rPr lang="en-US" dirty="0" smtClean="0">
                <a:ea typeface="+mn-ea"/>
              </a:rPr>
              <a:t>Empower people to solve the </a:t>
            </a:r>
            <a:r>
              <a:rPr lang="en-US" altLang="en-US" dirty="0" smtClean="0">
                <a:ea typeface="+mn-ea"/>
              </a:rPr>
              <a:t>“</a:t>
            </a:r>
            <a:r>
              <a:rPr lang="en-US" dirty="0" smtClean="0">
                <a:ea typeface="+mn-ea"/>
              </a:rPr>
              <a:t>problem</a:t>
            </a:r>
            <a:r>
              <a:rPr lang="en-US" altLang="en-US" dirty="0" smtClean="0">
                <a:ea typeface="+mn-ea"/>
              </a:rPr>
              <a:t>”</a:t>
            </a:r>
            <a:endParaRPr lang="en-US" dirty="0" smtClean="0"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62" name="Rectangle 6"/>
          <p:cNvSpPr>
            <a:spLocks noGrp="1" noChangeArrowheads="1"/>
          </p:cNvSpPr>
          <p:nvPr>
            <p:ph type="title"/>
          </p:nvPr>
        </p:nvSpPr>
        <p:spPr>
          <a:xfrm>
            <a:off x="885825" y="836613"/>
            <a:ext cx="7739063" cy="7794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Pull Together the Guiding Team</a:t>
            </a:r>
          </a:p>
        </p:txBody>
      </p:sp>
      <p:sp>
        <p:nvSpPr>
          <p:cNvPr id="12738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289050" y="1585913"/>
            <a:ext cx="7556500" cy="4665662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Choose key players, especially staff-level managers</a:t>
            </a:r>
          </a:p>
          <a:p>
            <a:pPr eaLnBrk="1" hangingPunct="1">
              <a:spcBef>
                <a:spcPct val="30000"/>
              </a:spcBef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Identify a Guiding Team that is multidisciplinary</a:t>
            </a:r>
          </a:p>
          <a:p>
            <a:pPr eaLnBrk="1" hangingPunct="1">
              <a:spcBef>
                <a:spcPct val="30000"/>
              </a:spcBef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Consider the credibility and integrity of change leaders</a:t>
            </a:r>
          </a:p>
          <a:p>
            <a:pPr eaLnBrk="1" hangingPunct="1">
              <a:spcBef>
                <a:spcPct val="30000"/>
              </a:spcBef>
              <a:buFont typeface="Wingdings" charset="0"/>
              <a:buChar char="n"/>
              <a:defRPr/>
            </a:pPr>
            <a:r>
              <a:rPr lang="en-US" dirty="0" smtClean="0">
                <a:ea typeface="+mn-ea"/>
              </a:rPr>
              <a:t>Choose proven leaders who can drive the change process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n"/>
              <a:defRPr/>
            </a:pPr>
            <a:r>
              <a:rPr lang="en-US" sz="2000" dirty="0" smtClean="0">
                <a:ea typeface="+mn-ea"/>
              </a:rPr>
              <a:t>Strong position power, broad expertise, and high credibility</a:t>
            </a:r>
          </a:p>
          <a:p>
            <a:pPr eaLnBrk="1" hangingPunct="1">
              <a:spcBef>
                <a:spcPct val="30000"/>
              </a:spcBef>
              <a:buFont typeface="Wingdings" charset="0"/>
              <a:buChar char="n"/>
              <a:defRPr/>
            </a:pPr>
            <a:r>
              <a:rPr lang="en-US" dirty="0" smtClean="0"/>
              <a:t>Ensure </a:t>
            </a:r>
            <a:r>
              <a:rPr lang="en-US" dirty="0"/>
              <a:t>the Guiding Team has both management and leadership skills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n"/>
              <a:defRPr/>
            </a:pPr>
            <a:r>
              <a:rPr lang="en-US" sz="2000" dirty="0"/>
              <a:t>Management skills control the process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n"/>
              <a:defRPr/>
            </a:pPr>
            <a:r>
              <a:rPr lang="en-US" sz="2000" dirty="0"/>
              <a:t>Leadership skills drive the change</a:t>
            </a:r>
          </a:p>
          <a:p>
            <a:pPr eaLnBrk="1" hangingPunct="1">
              <a:spcBef>
                <a:spcPct val="30000"/>
              </a:spcBef>
              <a:buFont typeface="Wingdings" charset="0"/>
              <a:buChar char="n"/>
              <a:defRPr/>
            </a:pPr>
            <a:endParaRPr lang="en-US" sz="2200" dirty="0" smtClean="0"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8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8763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</a:rPr>
              <a:t>Develop the Change Vision</a:t>
            </a:r>
            <a:br>
              <a:rPr lang="en-US" sz="3200" dirty="0" smtClean="0">
                <a:ea typeface="+mj-ea"/>
              </a:rPr>
            </a:br>
            <a:r>
              <a:rPr lang="en-US" sz="3200" dirty="0" smtClean="0">
                <a:ea typeface="+mj-ea"/>
              </a:rPr>
              <a:t>and Strategy</a:t>
            </a:r>
          </a:p>
        </p:txBody>
      </p:sp>
      <p:sp>
        <p:nvSpPr>
          <p:cNvPr id="138957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519238" y="1873250"/>
            <a:ext cx="7142162" cy="39751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200" dirty="0" smtClean="0">
                <a:ea typeface="+mn-ea"/>
              </a:rPr>
              <a:t>Senior Leadership is responsible for:</a:t>
            </a:r>
          </a:p>
          <a:p>
            <a:pPr eaLnBrk="1" hangingPunct="1">
              <a:defRPr/>
            </a:pPr>
            <a:r>
              <a:rPr lang="en-US" sz="2200" dirty="0" smtClean="0">
                <a:ea typeface="+mn-ea"/>
              </a:rPr>
              <a:t>Establishing the definition of a </a:t>
            </a:r>
            <a:r>
              <a:rPr lang="ja-JP" altLang="en-US" sz="2200" dirty="0" smtClean="0">
                <a:ea typeface="+mn-ea"/>
              </a:rPr>
              <a:t>“</a:t>
            </a:r>
            <a:r>
              <a:rPr lang="en-US" altLang="ja-JP" sz="2200" dirty="0" smtClean="0">
                <a:ea typeface="+mn-ea"/>
              </a:rPr>
              <a:t>culture of safety</a:t>
            </a:r>
            <a:r>
              <a:rPr lang="ja-JP" altLang="en-US" sz="2200" dirty="0" smtClean="0">
                <a:ea typeface="+mn-ea"/>
              </a:rPr>
              <a:t>”</a:t>
            </a:r>
            <a:r>
              <a:rPr lang="en-US" altLang="ja-JP" sz="2200" dirty="0" smtClean="0">
                <a:ea typeface="+mn-ea"/>
              </a:rPr>
              <a:t> aligned with expectations, core values, and shared beliefs</a:t>
            </a:r>
          </a:p>
          <a:p>
            <a:pPr eaLnBrk="1" hangingPunct="1">
              <a:defRPr/>
            </a:pPr>
            <a:r>
              <a:rPr lang="en-US" sz="2200" dirty="0" smtClean="0">
                <a:ea typeface="+mn-ea"/>
              </a:rPr>
              <a:t>Informing the organization of these values and evaluating the culture</a:t>
            </a:r>
          </a:p>
          <a:p>
            <a:pPr eaLnBrk="1" hangingPunct="1">
              <a:defRPr/>
            </a:pPr>
            <a:r>
              <a:rPr lang="en-US" sz="2200" dirty="0" smtClean="0">
                <a:ea typeface="+mn-ea"/>
              </a:rPr>
              <a:t>Leading the process of:</a:t>
            </a:r>
          </a:p>
          <a:p>
            <a:pPr lvl="1" eaLnBrk="1" hangingPunct="1">
              <a:defRPr/>
            </a:pPr>
            <a:r>
              <a:rPr lang="en-US" sz="2000" dirty="0" smtClean="0">
                <a:ea typeface="+mn-ea"/>
              </a:rPr>
              <a:t>Translating values into expected behaviors</a:t>
            </a:r>
          </a:p>
          <a:p>
            <a:pPr lvl="1" eaLnBrk="1" hangingPunct="1">
              <a:defRPr/>
            </a:pPr>
            <a:r>
              <a:rPr lang="en-US" sz="2000" dirty="0" smtClean="0">
                <a:ea typeface="+mn-ea"/>
              </a:rPr>
              <a:t>Establishing trust and accountability</a:t>
            </a:r>
          </a:p>
          <a:p>
            <a:pPr eaLnBrk="1" hangingPunct="1">
              <a:defRPr/>
            </a:pPr>
            <a:r>
              <a:rPr lang="en-US" sz="2200" dirty="0" smtClean="0">
                <a:ea typeface="+mn-ea"/>
              </a:rPr>
              <a:t>Communicating a commitment to shaping the 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7" name="Rectangle 5"/>
          <p:cNvSpPr>
            <a:spLocks noGrp="1" noChangeArrowheads="1"/>
          </p:cNvSpPr>
          <p:nvPr>
            <p:ph type="title"/>
          </p:nvPr>
        </p:nvSpPr>
        <p:spPr>
          <a:xfrm>
            <a:off x="769938" y="876300"/>
            <a:ext cx="8237537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>
                <a:ea typeface="+mj-ea"/>
              </a:rPr>
              <a:t>Communicate for Understanding and Buy-In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73163" y="1528763"/>
            <a:ext cx="7834312" cy="477996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200" smtClean="0">
                <a:ea typeface="ヒラギノ角ゴ Pro W3" pitchFamily="127" charset="-128"/>
              </a:rPr>
              <a:t>Provide supportive actions for fear, anger, and resistance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200" smtClean="0">
                <a:ea typeface="ヒラギノ角ゴ Pro W3" pitchFamily="127" charset="-128"/>
              </a:rPr>
              <a:t>Encourage discussion, dissent, disagreement, debate—keep people talking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200" smtClean="0">
                <a:ea typeface="ヒラギノ角ゴ Pro W3" pitchFamily="127" charset="-128"/>
              </a:rPr>
              <a:t>Tell people what you know―and what you don’t know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200" smtClean="0">
                <a:ea typeface="ヒラギノ角ゴ Pro W3" pitchFamily="127" charset="-128"/>
              </a:rPr>
              <a:t>Acknowledge concerns, perceived losses, and anger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200" smtClean="0">
                <a:ea typeface="ヒラギノ角ゴ Pro W3" pitchFamily="127" charset="-128"/>
              </a:rPr>
              <a:t>Model the expected behaviors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200" smtClean="0">
                <a:ea typeface="ヒラギノ角ゴ Pro W3" pitchFamily="127" charset="-128"/>
              </a:rPr>
              <a:t>Value resisters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>
                <a:ea typeface="ヒラギノ角ゴ Pro W3" pitchFamily="127" charset="-128"/>
              </a:rPr>
              <a:t>They clarify the problem and identify other problems </a:t>
            </a:r>
            <a:br>
              <a:rPr lang="en-US" altLang="en-US" sz="2000" smtClean="0">
                <a:ea typeface="ヒラギノ角ゴ Pro W3" pitchFamily="127" charset="-128"/>
              </a:rPr>
            </a:br>
            <a:r>
              <a:rPr lang="en-US" altLang="en-US" sz="2000" smtClean="0">
                <a:ea typeface="ヒラギノ角ゴ Pro W3" pitchFamily="127" charset="-128"/>
              </a:rPr>
              <a:t>that need to be solved first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2000" smtClean="0">
                <a:ea typeface="ヒラギノ角ゴ Pro W3" pitchFamily="127" charset="-128"/>
              </a:rPr>
              <a:t>Their tough questions can strengthen and improve the change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smtClean="0">
                <a:ea typeface="ヒラギノ角ゴ Pro W3" pitchFamily="127" charset="-128"/>
              </a:rPr>
              <a:t>They may be right―it is a dumb idea!</a:t>
            </a:r>
          </a:p>
          <a:p>
            <a:pPr eaLnBrk="1" hangingPunct="1">
              <a:spcBef>
                <a:spcPct val="35000"/>
              </a:spcBef>
            </a:pPr>
            <a:endParaRPr lang="en-US" altLang="en-US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Empower Others to Act</a:t>
            </a:r>
          </a:p>
        </p:txBody>
      </p:sp>
      <p:sp>
        <p:nvSpPr>
          <p:cNvPr id="12800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33538" y="1700213"/>
            <a:ext cx="6856412" cy="5011737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Provide direction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200" dirty="0">
                <a:ea typeface="+mn-ea"/>
              </a:rPr>
              <a:t>A</a:t>
            </a:r>
            <a:r>
              <a:rPr lang="en-US" sz="2200" dirty="0" smtClean="0">
                <a:ea typeface="+mn-ea"/>
              </a:rPr>
              <a:t>llow others to find their own team-driven solutions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Encourage others to speak up and take risks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Share the information you know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Encourage teamwork and collaboration 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Encourage personal reflection and learning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Train employees so they have the desired skills and attitudes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Track activities and progress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200" dirty="0" smtClean="0">
                <a:ea typeface="+mn-ea"/>
              </a:rPr>
              <a:t>Set short-term goals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in_Olive">
  <a:themeElements>
    <a:clrScheme name="">
      <a:dk1>
        <a:srgbClr val="000000"/>
      </a:dk1>
      <a:lt1>
        <a:srgbClr val="FFFFE1"/>
      </a:lt1>
      <a:dk2>
        <a:srgbClr val="660033"/>
      </a:dk2>
      <a:lt2>
        <a:srgbClr val="330033"/>
      </a:lt2>
      <a:accent1>
        <a:srgbClr val="CCCC99"/>
      </a:accent1>
      <a:accent2>
        <a:srgbClr val="CC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B90000"/>
      </a:accent6>
      <a:hlink>
        <a:srgbClr val="990033"/>
      </a:hlink>
      <a:folHlink>
        <a:srgbClr val="B2B2B2"/>
      </a:folHlink>
    </a:clrScheme>
    <a:fontScheme name="2_Main_Oliv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in_Oliv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ain_Olive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 4-05.2-SituationMonitoring</Template>
  <TotalTime>61520778</TotalTime>
  <Pages>6</Pages>
  <Words>913</Words>
  <Application>Microsoft Macintosh PowerPoint</Application>
  <PresentationFormat>Letter Paper (8.5x11 in)</PresentationFormat>
  <Paragraphs>152</Paragraphs>
  <Slides>23</Slides>
  <Notes>13</Notes>
  <HiddenSlides>9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MS PGothic</vt:lpstr>
      <vt:lpstr>Times New Roman</vt:lpstr>
      <vt:lpstr>Verdana</vt:lpstr>
      <vt:lpstr>Wingdings</vt:lpstr>
      <vt:lpstr>ヒラギノ角ゴ Pro W3</vt:lpstr>
      <vt:lpstr>2_Main_Olive</vt:lpstr>
      <vt:lpstr> Change Management:  How to Achieve a Culture of Safety </vt:lpstr>
      <vt:lpstr>Objectives</vt:lpstr>
      <vt:lpstr>8 Steps of Change</vt:lpstr>
      <vt:lpstr>Leadership &amp; Change Advice</vt:lpstr>
      <vt:lpstr>Set the Stage and  Create a Sense of Urgency</vt:lpstr>
      <vt:lpstr>Pull Together the Guiding Team</vt:lpstr>
      <vt:lpstr>Develop the Change Vision and Strategy</vt:lpstr>
      <vt:lpstr>Communicate for Understanding and Buy-In</vt:lpstr>
      <vt:lpstr>Empower Others to Act</vt:lpstr>
      <vt:lpstr>Produce Short-Term Wins</vt:lpstr>
      <vt:lpstr>Don’t Let Up</vt:lpstr>
      <vt:lpstr>Create a New Culture</vt:lpstr>
      <vt:lpstr>TeamSTEPPS Change Model</vt:lpstr>
      <vt:lpstr>Roadmap to a Culture of Safety</vt:lpstr>
      <vt:lpstr>Definition of Sustainability</vt:lpstr>
      <vt:lpstr>Threats to Sustainability</vt:lpstr>
      <vt:lpstr>IHI: Keys to Sustainability</vt:lpstr>
      <vt:lpstr>Role of Coaching in Sustaining Improvement</vt:lpstr>
      <vt:lpstr>Definition of Spread</vt:lpstr>
      <vt:lpstr>Why Spread?</vt:lpstr>
      <vt:lpstr>Factors Affecting Spread</vt:lpstr>
      <vt:lpstr>Factors Facilitating Spread</vt:lpstr>
      <vt:lpstr>Develop a Spread Plan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newbref</dc:title>
  <dc:creator>Conwal</dc:creator>
  <cp:lastModifiedBy>Jennifer Calzada</cp:lastModifiedBy>
  <cp:revision>1108</cp:revision>
  <cp:lastPrinted>2013-10-18T15:04:16Z</cp:lastPrinted>
  <dcterms:created xsi:type="dcterms:W3CDTF">1997-11-14T21:37:50Z</dcterms:created>
  <dcterms:modified xsi:type="dcterms:W3CDTF">2017-03-21T23:06:38Z</dcterms:modified>
</cp:coreProperties>
</file>