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705" r:id="rId2"/>
    <p:sldId id="706" r:id="rId3"/>
    <p:sldId id="707" r:id="rId4"/>
    <p:sldId id="724" r:id="rId5"/>
    <p:sldId id="725" r:id="rId6"/>
    <p:sldId id="709" r:id="rId7"/>
    <p:sldId id="718" r:id="rId8"/>
    <p:sldId id="719" r:id="rId9"/>
    <p:sldId id="720" r:id="rId10"/>
    <p:sldId id="721" r:id="rId11"/>
    <p:sldId id="722" r:id="rId12"/>
    <p:sldId id="723" r:id="rId13"/>
  </p:sldIdLst>
  <p:sldSz cx="9144000" cy="6858000" type="letter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>
          <p15:clr>
            <a:srgbClr val="A4A3A4"/>
          </p15:clr>
        </p15:guide>
        <p15:guide id="2" orient="horz" pos="1488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orient="horz" pos="3012">
          <p15:clr>
            <a:srgbClr val="A4A3A4"/>
          </p15:clr>
        </p15:guide>
        <p15:guide id="5" pos="2880">
          <p15:clr>
            <a:srgbClr val="A4A3A4"/>
          </p15:clr>
        </p15:guide>
        <p15:guide id="6" pos="11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DAFF"/>
    <a:srgbClr val="99CCFF"/>
    <a:srgbClr val="A7FDC4"/>
    <a:srgbClr val="FFD889"/>
    <a:srgbClr val="FFCE6D"/>
    <a:srgbClr val="2232CE"/>
    <a:srgbClr val="E1F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4"/>
    <p:restoredTop sz="95470" autoAdjust="0"/>
  </p:normalViewPr>
  <p:slideViewPr>
    <p:cSldViewPr snapToGrid="0">
      <p:cViewPr varScale="1">
        <p:scale>
          <a:sx n="167" d="100"/>
          <a:sy n="167" d="100"/>
        </p:scale>
        <p:origin x="256" y="168"/>
      </p:cViewPr>
      <p:guideLst>
        <p:guide orient="horz" pos="2266"/>
        <p:guide orient="horz" pos="1488"/>
        <p:guide orient="horz" pos="4319"/>
        <p:guide orient="horz" pos="3012"/>
        <p:guide pos="2880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02" y="-72"/>
      </p:cViewPr>
      <p:guideLst>
        <p:guide orient="horz" pos="2929"/>
        <p:guide pos="220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3FD63-1B13-C74C-984E-C9A2D4980372}" type="doc">
      <dgm:prSet loTypeId="urn:microsoft.com/office/officeart/2005/8/layout/pyramid2" loCatId="" qsTypeId="urn:microsoft.com/office/officeart/2005/8/quickstyle/simple3" qsCatId="simple" csTypeId="urn:microsoft.com/office/officeart/2005/8/colors/accent2_1" csCatId="accent2" phldr="1"/>
      <dgm:spPr/>
    </dgm:pt>
    <dgm:pt modelId="{AB4999A9-A5DB-2B47-AE1B-40DD4EA22D64}">
      <dgm:prSet phldrT="[Text]"/>
      <dgm:spPr/>
      <dgm:t>
        <a:bodyPr/>
        <a:lstStyle/>
        <a:p>
          <a:r>
            <a:rPr lang="en-US" dirty="0" smtClean="0"/>
            <a:t>Level 4 Results</a:t>
          </a:r>
          <a:endParaRPr lang="en-US" dirty="0"/>
        </a:p>
      </dgm:t>
    </dgm:pt>
    <dgm:pt modelId="{5E14E980-0CC4-1A49-98F1-34CC1CF1F1E8}" type="parTrans" cxnId="{2E820150-3936-FB4E-8941-C79ED3F4E11E}">
      <dgm:prSet/>
      <dgm:spPr/>
      <dgm:t>
        <a:bodyPr/>
        <a:lstStyle/>
        <a:p>
          <a:endParaRPr lang="en-US"/>
        </a:p>
      </dgm:t>
    </dgm:pt>
    <dgm:pt modelId="{A1C3732C-ADB0-ED43-8E0F-AF0A50698469}" type="sibTrans" cxnId="{2E820150-3936-FB4E-8941-C79ED3F4E11E}">
      <dgm:prSet/>
      <dgm:spPr/>
      <dgm:t>
        <a:bodyPr/>
        <a:lstStyle/>
        <a:p>
          <a:endParaRPr lang="en-US"/>
        </a:p>
      </dgm:t>
    </dgm:pt>
    <dgm:pt modelId="{BB5F2422-B2FD-244F-9574-2F129E10F23B}">
      <dgm:prSet phldrT="[Text]"/>
      <dgm:spPr/>
      <dgm:t>
        <a:bodyPr/>
        <a:lstStyle/>
        <a:p>
          <a:r>
            <a:rPr lang="en-US" dirty="0" smtClean="0"/>
            <a:t>Level 3 Behaviors</a:t>
          </a:r>
          <a:endParaRPr lang="en-US" dirty="0"/>
        </a:p>
      </dgm:t>
    </dgm:pt>
    <dgm:pt modelId="{720C357F-8C2C-434D-BA4D-7002604A2643}" type="parTrans" cxnId="{D9B8607A-E10E-594B-91AD-2B2B8DD26356}">
      <dgm:prSet/>
      <dgm:spPr/>
      <dgm:t>
        <a:bodyPr/>
        <a:lstStyle/>
        <a:p>
          <a:endParaRPr lang="en-US"/>
        </a:p>
      </dgm:t>
    </dgm:pt>
    <dgm:pt modelId="{4B39A52D-708A-AC40-B874-5F4E8B8EADA1}" type="sibTrans" cxnId="{D9B8607A-E10E-594B-91AD-2B2B8DD26356}">
      <dgm:prSet/>
      <dgm:spPr/>
      <dgm:t>
        <a:bodyPr/>
        <a:lstStyle/>
        <a:p>
          <a:endParaRPr lang="en-US"/>
        </a:p>
      </dgm:t>
    </dgm:pt>
    <dgm:pt modelId="{BB3259DB-2A99-4E4D-B234-7E80FA2B1F04}">
      <dgm:prSet phldrT="[Text]"/>
      <dgm:spPr/>
      <dgm:t>
        <a:bodyPr/>
        <a:lstStyle/>
        <a:p>
          <a:r>
            <a:rPr lang="en-US" dirty="0" smtClean="0"/>
            <a:t>Level 2 Learning</a:t>
          </a:r>
          <a:endParaRPr lang="en-US" dirty="0"/>
        </a:p>
      </dgm:t>
    </dgm:pt>
    <dgm:pt modelId="{7E4D103D-8239-C646-B043-F92ACBD65D97}" type="parTrans" cxnId="{7EB468C8-6BB0-2841-B42B-7032B5E8ACDD}">
      <dgm:prSet/>
      <dgm:spPr/>
      <dgm:t>
        <a:bodyPr/>
        <a:lstStyle/>
        <a:p>
          <a:endParaRPr lang="en-US"/>
        </a:p>
      </dgm:t>
    </dgm:pt>
    <dgm:pt modelId="{6F9DB7A4-C529-6847-A920-C300EE78D4C2}" type="sibTrans" cxnId="{7EB468C8-6BB0-2841-B42B-7032B5E8ACDD}">
      <dgm:prSet/>
      <dgm:spPr/>
      <dgm:t>
        <a:bodyPr/>
        <a:lstStyle/>
        <a:p>
          <a:endParaRPr lang="en-US"/>
        </a:p>
      </dgm:t>
    </dgm:pt>
    <dgm:pt modelId="{6C5A79DE-774C-D94A-8FA4-0D4D58254C3B}">
      <dgm:prSet/>
      <dgm:spPr/>
      <dgm:t>
        <a:bodyPr/>
        <a:lstStyle/>
        <a:p>
          <a:r>
            <a:rPr lang="en-US" dirty="0" smtClean="0"/>
            <a:t>Level 1 Reactions</a:t>
          </a:r>
          <a:endParaRPr lang="en-US" dirty="0"/>
        </a:p>
      </dgm:t>
    </dgm:pt>
    <dgm:pt modelId="{D7816349-5A5A-234E-90A6-6247A064A886}" type="parTrans" cxnId="{4A667A1E-4066-6447-9EBE-CC55FFACB17C}">
      <dgm:prSet/>
      <dgm:spPr/>
      <dgm:t>
        <a:bodyPr/>
        <a:lstStyle/>
        <a:p>
          <a:endParaRPr lang="en-US"/>
        </a:p>
      </dgm:t>
    </dgm:pt>
    <dgm:pt modelId="{43FEB1CC-0900-2940-B014-B37E63FE7471}" type="sibTrans" cxnId="{4A667A1E-4066-6447-9EBE-CC55FFACB17C}">
      <dgm:prSet/>
      <dgm:spPr/>
      <dgm:t>
        <a:bodyPr/>
        <a:lstStyle/>
        <a:p>
          <a:endParaRPr lang="en-US"/>
        </a:p>
      </dgm:t>
    </dgm:pt>
    <dgm:pt modelId="{8DC99C2E-6CDB-4648-AD44-75D58F5E6E8D}" type="pres">
      <dgm:prSet presAssocID="{3383FD63-1B13-C74C-984E-C9A2D4980372}" presName="compositeShape" presStyleCnt="0">
        <dgm:presLayoutVars>
          <dgm:dir/>
          <dgm:resizeHandles/>
        </dgm:presLayoutVars>
      </dgm:prSet>
      <dgm:spPr/>
    </dgm:pt>
    <dgm:pt modelId="{3EA9249F-53DC-8E47-9893-8F5EE9826BBF}" type="pres">
      <dgm:prSet presAssocID="{3383FD63-1B13-C74C-984E-C9A2D4980372}" presName="pyramid" presStyleLbl="node1" presStyleIdx="0" presStyleCnt="1" custLinFactNeighborX="13153" custLinFactNeighborY="215"/>
      <dgm:spPr/>
    </dgm:pt>
    <dgm:pt modelId="{1C4E58A0-E2EA-C54E-AC7F-89978A11A7BB}" type="pres">
      <dgm:prSet presAssocID="{3383FD63-1B13-C74C-984E-C9A2D4980372}" presName="theList" presStyleCnt="0"/>
      <dgm:spPr/>
    </dgm:pt>
    <dgm:pt modelId="{21054494-6219-D74D-99EC-201A6C162F71}" type="pres">
      <dgm:prSet presAssocID="{AB4999A9-A5DB-2B47-AE1B-40DD4EA22D64}" presName="aNode" presStyleLbl="fgAcc1" presStyleIdx="0" presStyleCnt="4" custLinFactNeighborX="-10592" custLinFactNeighborY="19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26083-7AE7-DA40-B2DB-BA73F7F7AE20}" type="pres">
      <dgm:prSet presAssocID="{AB4999A9-A5DB-2B47-AE1B-40DD4EA22D64}" presName="aSpace" presStyleCnt="0"/>
      <dgm:spPr/>
    </dgm:pt>
    <dgm:pt modelId="{4FA08FBB-175A-7447-A047-BEE56822D06A}" type="pres">
      <dgm:prSet presAssocID="{BB5F2422-B2FD-244F-9574-2F129E10F23B}" presName="aNode" presStyleLbl="fgAcc1" presStyleIdx="1" presStyleCnt="4" custLinFactNeighborX="-10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2DC1E-D280-8E4D-B990-A0D7DBCA85AD}" type="pres">
      <dgm:prSet presAssocID="{BB5F2422-B2FD-244F-9574-2F129E10F23B}" presName="aSpace" presStyleCnt="0"/>
      <dgm:spPr/>
    </dgm:pt>
    <dgm:pt modelId="{10A1B843-1ABC-6943-83AB-543CB54E2813}" type="pres">
      <dgm:prSet presAssocID="{BB3259DB-2A99-4E4D-B234-7E80FA2B1F04}" presName="aNode" presStyleLbl="fgAcc1" presStyleIdx="2" presStyleCnt="4" custLinFactNeighborX="-10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E5FF8-B570-7643-8A39-ECD49ABE161E}" type="pres">
      <dgm:prSet presAssocID="{BB3259DB-2A99-4E4D-B234-7E80FA2B1F04}" presName="aSpace" presStyleCnt="0"/>
      <dgm:spPr/>
    </dgm:pt>
    <dgm:pt modelId="{0C96DB9E-69DF-4142-AA7C-71E7C85BB70B}" type="pres">
      <dgm:prSet presAssocID="{6C5A79DE-774C-D94A-8FA4-0D4D58254C3B}" presName="aNode" presStyleLbl="fgAcc1" presStyleIdx="3" presStyleCnt="4" custLinFactNeighborX="-10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DEFE6-C9B3-D946-891E-9D1BC83E1FBE}" type="pres">
      <dgm:prSet presAssocID="{6C5A79DE-774C-D94A-8FA4-0D4D58254C3B}" presName="aSpace" presStyleCnt="0"/>
      <dgm:spPr/>
    </dgm:pt>
  </dgm:ptLst>
  <dgm:cxnLst>
    <dgm:cxn modelId="{7EB468C8-6BB0-2841-B42B-7032B5E8ACDD}" srcId="{3383FD63-1B13-C74C-984E-C9A2D4980372}" destId="{BB3259DB-2A99-4E4D-B234-7E80FA2B1F04}" srcOrd="2" destOrd="0" parTransId="{7E4D103D-8239-C646-B043-F92ACBD65D97}" sibTransId="{6F9DB7A4-C529-6847-A920-C300EE78D4C2}"/>
    <dgm:cxn modelId="{D9B8607A-E10E-594B-91AD-2B2B8DD26356}" srcId="{3383FD63-1B13-C74C-984E-C9A2D4980372}" destId="{BB5F2422-B2FD-244F-9574-2F129E10F23B}" srcOrd="1" destOrd="0" parTransId="{720C357F-8C2C-434D-BA4D-7002604A2643}" sibTransId="{4B39A52D-708A-AC40-B874-5F4E8B8EADA1}"/>
    <dgm:cxn modelId="{E0066228-979E-BF48-8F70-8192A84D141B}" type="presOf" srcId="{3383FD63-1B13-C74C-984E-C9A2D4980372}" destId="{8DC99C2E-6CDB-4648-AD44-75D58F5E6E8D}" srcOrd="0" destOrd="0" presId="urn:microsoft.com/office/officeart/2005/8/layout/pyramid2"/>
    <dgm:cxn modelId="{2E820150-3936-FB4E-8941-C79ED3F4E11E}" srcId="{3383FD63-1B13-C74C-984E-C9A2D4980372}" destId="{AB4999A9-A5DB-2B47-AE1B-40DD4EA22D64}" srcOrd="0" destOrd="0" parTransId="{5E14E980-0CC4-1A49-98F1-34CC1CF1F1E8}" sibTransId="{A1C3732C-ADB0-ED43-8E0F-AF0A50698469}"/>
    <dgm:cxn modelId="{9A5923C0-71B4-BC4A-A1F4-DE25DA5372EA}" type="presOf" srcId="{AB4999A9-A5DB-2B47-AE1B-40DD4EA22D64}" destId="{21054494-6219-D74D-99EC-201A6C162F71}" srcOrd="0" destOrd="0" presId="urn:microsoft.com/office/officeart/2005/8/layout/pyramid2"/>
    <dgm:cxn modelId="{AE3E1ABB-A27E-D546-B64C-A78C74266392}" type="presOf" srcId="{6C5A79DE-774C-D94A-8FA4-0D4D58254C3B}" destId="{0C96DB9E-69DF-4142-AA7C-71E7C85BB70B}" srcOrd="0" destOrd="0" presId="urn:microsoft.com/office/officeart/2005/8/layout/pyramid2"/>
    <dgm:cxn modelId="{79CEE878-F7C9-474C-8570-BCE41E19BE50}" type="presOf" srcId="{BB3259DB-2A99-4E4D-B234-7E80FA2B1F04}" destId="{10A1B843-1ABC-6943-83AB-543CB54E2813}" srcOrd="0" destOrd="0" presId="urn:microsoft.com/office/officeart/2005/8/layout/pyramid2"/>
    <dgm:cxn modelId="{FE725208-2B5A-7241-8357-8705536A842F}" type="presOf" srcId="{BB5F2422-B2FD-244F-9574-2F129E10F23B}" destId="{4FA08FBB-175A-7447-A047-BEE56822D06A}" srcOrd="0" destOrd="0" presId="urn:microsoft.com/office/officeart/2005/8/layout/pyramid2"/>
    <dgm:cxn modelId="{4A667A1E-4066-6447-9EBE-CC55FFACB17C}" srcId="{3383FD63-1B13-C74C-984E-C9A2D4980372}" destId="{6C5A79DE-774C-D94A-8FA4-0D4D58254C3B}" srcOrd="3" destOrd="0" parTransId="{D7816349-5A5A-234E-90A6-6247A064A886}" sibTransId="{43FEB1CC-0900-2940-B014-B37E63FE7471}"/>
    <dgm:cxn modelId="{9AB6CEE6-907B-C14A-B7D4-87B453813D5F}" type="presParOf" srcId="{8DC99C2E-6CDB-4648-AD44-75D58F5E6E8D}" destId="{3EA9249F-53DC-8E47-9893-8F5EE9826BBF}" srcOrd="0" destOrd="0" presId="urn:microsoft.com/office/officeart/2005/8/layout/pyramid2"/>
    <dgm:cxn modelId="{CC6F8475-B3A1-9C4A-A408-F4AEC05A451B}" type="presParOf" srcId="{8DC99C2E-6CDB-4648-AD44-75D58F5E6E8D}" destId="{1C4E58A0-E2EA-C54E-AC7F-89978A11A7BB}" srcOrd="1" destOrd="0" presId="urn:microsoft.com/office/officeart/2005/8/layout/pyramid2"/>
    <dgm:cxn modelId="{E81EA9B9-8FFA-C544-934F-76008585471E}" type="presParOf" srcId="{1C4E58A0-E2EA-C54E-AC7F-89978A11A7BB}" destId="{21054494-6219-D74D-99EC-201A6C162F71}" srcOrd="0" destOrd="0" presId="urn:microsoft.com/office/officeart/2005/8/layout/pyramid2"/>
    <dgm:cxn modelId="{CCBF56C2-2272-334A-AD21-640034F93817}" type="presParOf" srcId="{1C4E58A0-E2EA-C54E-AC7F-89978A11A7BB}" destId="{5E226083-7AE7-DA40-B2DB-BA73F7F7AE20}" srcOrd="1" destOrd="0" presId="urn:microsoft.com/office/officeart/2005/8/layout/pyramid2"/>
    <dgm:cxn modelId="{38276F59-7CAD-0B49-A9BE-7AE5499DC129}" type="presParOf" srcId="{1C4E58A0-E2EA-C54E-AC7F-89978A11A7BB}" destId="{4FA08FBB-175A-7447-A047-BEE56822D06A}" srcOrd="2" destOrd="0" presId="urn:microsoft.com/office/officeart/2005/8/layout/pyramid2"/>
    <dgm:cxn modelId="{B4084178-2DC7-294F-8641-EC93E2793B62}" type="presParOf" srcId="{1C4E58A0-E2EA-C54E-AC7F-89978A11A7BB}" destId="{4802DC1E-D280-8E4D-B990-A0D7DBCA85AD}" srcOrd="3" destOrd="0" presId="urn:microsoft.com/office/officeart/2005/8/layout/pyramid2"/>
    <dgm:cxn modelId="{736F3895-BB62-0348-9BF8-216B1134EB12}" type="presParOf" srcId="{1C4E58A0-E2EA-C54E-AC7F-89978A11A7BB}" destId="{10A1B843-1ABC-6943-83AB-543CB54E2813}" srcOrd="4" destOrd="0" presId="urn:microsoft.com/office/officeart/2005/8/layout/pyramid2"/>
    <dgm:cxn modelId="{03E650B7-2E2E-CF42-ACFE-AB306423248F}" type="presParOf" srcId="{1C4E58A0-E2EA-C54E-AC7F-89978A11A7BB}" destId="{13EE5FF8-B570-7643-8A39-ECD49ABE161E}" srcOrd="5" destOrd="0" presId="urn:microsoft.com/office/officeart/2005/8/layout/pyramid2"/>
    <dgm:cxn modelId="{B2862F38-C755-AF4D-B920-61B90B42C6E3}" type="presParOf" srcId="{1C4E58A0-E2EA-C54E-AC7F-89978A11A7BB}" destId="{0C96DB9E-69DF-4142-AA7C-71E7C85BB70B}" srcOrd="6" destOrd="0" presId="urn:microsoft.com/office/officeart/2005/8/layout/pyramid2"/>
    <dgm:cxn modelId="{FEA289D0-9045-F34E-8AB4-7705B577D86A}" type="presParOf" srcId="{1C4E58A0-E2EA-C54E-AC7F-89978A11A7BB}" destId="{66CDEFE6-C9B3-D946-891E-9D1BC83E1FB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9249F-53DC-8E47-9893-8F5EE9826BBF}">
      <dsp:nvSpPr>
        <dsp:cNvPr id="0" name=""/>
        <dsp:cNvSpPr/>
      </dsp:nvSpPr>
      <dsp:spPr>
        <a:xfrm>
          <a:off x="1270912" y="0"/>
          <a:ext cx="3543300" cy="3543300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054494-6219-D74D-99EC-201A6C162F71}">
      <dsp:nvSpPr>
        <dsp:cNvPr id="0" name=""/>
        <dsp:cNvSpPr/>
      </dsp:nvSpPr>
      <dsp:spPr>
        <a:xfrm>
          <a:off x="2332563" y="369916"/>
          <a:ext cx="2303145" cy="629766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Level 4 Results</a:t>
          </a:r>
          <a:endParaRPr lang="en-US" sz="2000" kern="1200" dirty="0"/>
        </a:p>
      </dsp:txBody>
      <dsp:txXfrm>
        <a:off x="2363306" y="400659"/>
        <a:ext cx="2241659" cy="568280"/>
      </dsp:txXfrm>
    </dsp:sp>
    <dsp:sp modelId="{4FA08FBB-175A-7447-A047-BEE56822D06A}">
      <dsp:nvSpPr>
        <dsp:cNvPr id="0" name=""/>
        <dsp:cNvSpPr/>
      </dsp:nvSpPr>
      <dsp:spPr>
        <a:xfrm>
          <a:off x="2332563" y="1063163"/>
          <a:ext cx="2303145" cy="629766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Level 3 Behaviors</a:t>
          </a:r>
          <a:endParaRPr lang="en-US" sz="2000" kern="1200" dirty="0"/>
        </a:p>
      </dsp:txBody>
      <dsp:txXfrm>
        <a:off x="2363306" y="1093906"/>
        <a:ext cx="2241659" cy="568280"/>
      </dsp:txXfrm>
    </dsp:sp>
    <dsp:sp modelId="{10A1B843-1ABC-6943-83AB-543CB54E2813}">
      <dsp:nvSpPr>
        <dsp:cNvPr id="0" name=""/>
        <dsp:cNvSpPr/>
      </dsp:nvSpPr>
      <dsp:spPr>
        <a:xfrm>
          <a:off x="2332563" y="1771650"/>
          <a:ext cx="2303145" cy="629766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Level 2 Learning</a:t>
          </a:r>
          <a:endParaRPr lang="en-US" sz="2000" kern="1200" dirty="0"/>
        </a:p>
      </dsp:txBody>
      <dsp:txXfrm>
        <a:off x="2363306" y="1802393"/>
        <a:ext cx="2241659" cy="568280"/>
      </dsp:txXfrm>
    </dsp:sp>
    <dsp:sp modelId="{0C96DB9E-69DF-4142-AA7C-71E7C85BB70B}">
      <dsp:nvSpPr>
        <dsp:cNvPr id="0" name=""/>
        <dsp:cNvSpPr/>
      </dsp:nvSpPr>
      <dsp:spPr>
        <a:xfrm>
          <a:off x="2332563" y="2480136"/>
          <a:ext cx="2303145" cy="629766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Level 1 Reactions</a:t>
          </a:r>
          <a:endParaRPr lang="en-US" sz="2000" kern="1200" dirty="0"/>
        </a:p>
      </dsp:txBody>
      <dsp:txXfrm>
        <a:off x="2363306" y="2510879"/>
        <a:ext cx="2241659" cy="568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lide_title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32530" r="2986"/>
          <a:stretch>
            <a:fillRect/>
          </a:stretch>
        </p:blipFill>
        <p:spPr bwMode="auto">
          <a:xfrm>
            <a:off x="5452533" y="0"/>
            <a:ext cx="1557867" cy="54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Line 4"/>
          <p:cNvSpPr>
            <a:spLocks noChangeShapeType="1"/>
          </p:cNvSpPr>
          <p:nvPr/>
        </p:nvSpPr>
        <p:spPr bwMode="auto">
          <a:xfrm flipV="1">
            <a:off x="0" y="544135"/>
            <a:ext cx="7010400" cy="3074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8139" tIns="44070" rIns="88139" bIns="44070"/>
          <a:lstStyle/>
          <a:p>
            <a:endParaRPr lang="en-US"/>
          </a:p>
        </p:txBody>
      </p:sp>
      <p:grpSp>
        <p:nvGrpSpPr>
          <p:cNvPr id="24580" name="Group 6"/>
          <p:cNvGrpSpPr>
            <a:grpSpLocks/>
          </p:cNvGrpSpPr>
          <p:nvPr/>
        </p:nvGrpSpPr>
        <p:grpSpPr bwMode="auto">
          <a:xfrm>
            <a:off x="0" y="9013573"/>
            <a:ext cx="7010400" cy="233640"/>
            <a:chOff x="-48" y="5568"/>
            <a:chExt cx="4320" cy="144"/>
          </a:xfrm>
        </p:grpSpPr>
        <p:sp>
          <p:nvSpPr>
            <p:cNvPr id="24584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3879454" y="9013573"/>
            <a:ext cx="2219656" cy="23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>
                <a:solidFill>
                  <a:srgbClr val="663300"/>
                </a:solidFill>
                <a:latin typeface="Verdana" pitchFamily="34" charset="0"/>
              </a:rPr>
              <a:t> TeamSTEPPS 2.0  |  Measurement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gray">
          <a:xfrm>
            <a:off x="5545337" y="81467"/>
            <a:ext cx="1372261" cy="381202"/>
          </a:xfrm>
          <a:prstGeom prst="rect">
            <a:avLst/>
          </a:prstGeom>
          <a:noFill/>
          <a:ln>
            <a:noFill/>
          </a:ln>
          <a:extLst/>
        </p:spPr>
        <p:txBody>
          <a:bodyPr lIns="45824" tIns="45824" rIns="45824" bIns="45824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>
                <a:solidFill>
                  <a:srgbClr val="FFFFE1"/>
                </a:solidFill>
              </a:rPr>
              <a:t>Measurement</a:t>
            </a:r>
            <a:endParaRPr lang="en-US" altLang="en-US" dirty="0" smtClean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6159964" y="8955164"/>
            <a:ext cx="757634" cy="3043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164" tIns="46582" rIns="93164" bIns="46582" anchor="b"/>
          <a:lstStyle>
            <a:defPPr>
              <a:defRPr lang="en-US"/>
            </a:defPPr>
            <a:lvl1pPr algn="r" defTabSz="966788" rtl="0" fontAlgn="base">
              <a:spcBef>
                <a:spcPct val="0"/>
              </a:spcBef>
              <a:spcAft>
                <a:spcPct val="0"/>
              </a:spcAft>
              <a:defRPr sz="900" kern="1200" dirty="0" smtClean="0">
                <a:solidFill>
                  <a:srgbClr val="6633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E-10-</a:t>
            </a:r>
            <a:fld id="{080EAF1F-40F8-4F6B-9C29-39812A142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3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96555" y="8852178"/>
            <a:ext cx="818811" cy="27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946" tIns="44772" rIns="87946" bIns="44772">
            <a:spAutoFit/>
          </a:bodyPr>
          <a:lstStyle>
            <a:lvl1pPr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smtClean="0"/>
              <a:t>Page </a:t>
            </a:r>
            <a:fld id="{5E8E632E-70D2-4203-8DF7-63C7725352E3}" type="slidenum">
              <a:rPr lang="en-US" altLang="en-US" sz="13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smtClean="0"/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4825" y="1138238"/>
            <a:ext cx="3475038" cy="2608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847" y="4413024"/>
            <a:ext cx="5142177" cy="469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46" tIns="44772" rIns="91146" bIns="44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567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874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4E40828-0DFE-4187-91F3-E13C502F4B6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694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746D9DB8-6F0F-495C-BF56-BF590792019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122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02BA4CF-0BE5-4A1E-8364-B99C3EA4D51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5676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A6D19B8-29C4-4BB6-A457-21F3F07A4FB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763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1832CA7-0F0F-489F-AA85-F5B760E4B52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3647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5F8D6F23-3774-47AF-89B2-A6ED8BE61BE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038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58252F33-64FC-4AC8-B635-C55BBD62FD0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4312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78A414F3-CEE8-419C-B150-7D5223E7D35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5406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8029B50-AB85-4F4B-ADA7-F590750813C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30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0B0FA30-9395-404D-952F-7B7654AE676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054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w_TS_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>
            <a:fillRect/>
          </a:stretch>
        </p:blipFill>
        <p:spPr bwMode="auto">
          <a:xfrm>
            <a:off x="0" y="-1588"/>
            <a:ext cx="9134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content_2_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29781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C0C43DDB-20F0-4FBC-BFCA-EEE9AE7BD91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6842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5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97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900" b="1" dirty="0" smtClean="0">
                <a:solidFill>
                  <a:schemeClr val="accent1"/>
                </a:solidFill>
              </a:rPr>
              <a:t>Mod 10  2.0   Page </a:t>
            </a:r>
            <a:fld id="{94D5B9CB-DD99-4A38-831A-5F85377D34F6}" type="slidenum">
              <a:rPr lang="en-US" altLang="en-US" sz="900" b="1" smtClean="0">
                <a:solidFill>
                  <a:schemeClr val="accent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 userDrawn="1"/>
        </p:nvSpPr>
        <p:spPr bwMode="auto">
          <a:xfrm>
            <a:off x="7497763" y="206375"/>
            <a:ext cx="1493837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Measurement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5pPr>
      <a:lvl6pPr marL="1778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hrq.gov/professionals/quality-patient-safety/patientsafetyculture/index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alityindicators.ahrq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hrq.gov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124200" y="2438400"/>
            <a:ext cx="5276850" cy="1131888"/>
          </a:xfrm>
        </p:spPr>
        <p:txBody>
          <a:bodyPr/>
          <a:lstStyle/>
          <a:p>
            <a:r>
              <a:rPr lang="en-US" altLang="en-US" sz="3600" smtClean="0">
                <a:ea typeface="ヒラギノ角ゴ Pro W3" pitchFamily="127" charset="-128"/>
              </a:rPr>
              <a:t>Measurement</a:t>
            </a:r>
          </a:p>
        </p:txBody>
      </p:sp>
      <p:pic>
        <p:nvPicPr>
          <p:cNvPr id="3075" name="Picture 9" descr="TeamSTEPPS 2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845175"/>
            <a:ext cx="3362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38225"/>
            <a:ext cx="7831138" cy="914400"/>
          </a:xfrm>
        </p:spPr>
        <p:txBody>
          <a:bodyPr/>
          <a:lstStyle/>
          <a:p>
            <a:pPr eaLnBrk="1" hangingPunct="1"/>
            <a:r>
              <a:rPr lang="en-US" altLang="en-US" sz="3400" smtClean="0">
                <a:ea typeface="ヒラギノ角ゴ Pro W3" pitchFamily="127" charset="-128"/>
              </a:rPr>
              <a:t>Survey Measures: 12 Areas of Patient Safety and Two Overall Items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95400" y="2184400"/>
            <a:ext cx="3444875" cy="396875"/>
          </a:xfrm>
          <a:prstGeom prst="rect">
            <a:avLst/>
          </a:prstGeom>
          <a:solidFill>
            <a:srgbClr val="A6CA9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Unit-level safety areas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892675" y="2184400"/>
            <a:ext cx="3382963" cy="396875"/>
          </a:xfrm>
          <a:prstGeom prst="rect">
            <a:avLst/>
          </a:prstGeom>
          <a:solidFill>
            <a:srgbClr val="A6CA9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Hospitalwide safety areas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565400"/>
            <a:ext cx="3444875" cy="3770313"/>
          </a:xfrm>
          <a:ln>
            <a:solidFill>
              <a:srgbClr val="A6CA9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smtClean="0">
              <a:ea typeface="ヒラギノ角ゴ Pro W3" pitchFamily="127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en-US" sz="1500" smtClean="0">
                <a:ea typeface="ヒラギノ角ゴ Pro W3" pitchFamily="127" charset="-128"/>
              </a:rPr>
              <a:t>Overall perceptions of safety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en-US" sz="1500" smtClean="0">
                <a:ea typeface="ヒラギノ角ゴ Pro W3" pitchFamily="127" charset="-128"/>
              </a:rPr>
              <a:t>Frequency of events reported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en-US" sz="1500" smtClean="0">
                <a:ea typeface="ヒラギノ角ゴ Pro W3" pitchFamily="127" charset="-128"/>
              </a:rPr>
              <a:t>Supervisor/manager expectations and actions promoting safety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en-US" sz="1500" smtClean="0">
                <a:ea typeface="ヒラギノ角ゴ Pro W3" pitchFamily="127" charset="-128"/>
              </a:rPr>
              <a:t>Organizational learning—continuous improvement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en-US" sz="1500" smtClean="0">
                <a:ea typeface="ヒラギノ角ゴ Pro W3" pitchFamily="127" charset="-128"/>
              </a:rPr>
              <a:t>Teamwork within units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en-US" sz="1500" smtClean="0">
                <a:ea typeface="ヒラギノ角ゴ Pro W3" pitchFamily="127" charset="-128"/>
              </a:rPr>
              <a:t>Communication and openness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en-US" sz="1500" smtClean="0">
                <a:ea typeface="ヒラギノ角ゴ Pro W3" pitchFamily="127" charset="-128"/>
              </a:rPr>
              <a:t>Feedback and communication about error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en-US" sz="1500" smtClean="0">
                <a:ea typeface="ヒラギノ角ゴ Pro W3" pitchFamily="127" charset="-128"/>
              </a:rPr>
              <a:t>Nonpunitive responses to error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en-US" sz="1500" smtClean="0">
                <a:ea typeface="ヒラギノ角ゴ Pro W3" pitchFamily="127" charset="-128"/>
              </a:rPr>
              <a:t>Staffing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sz="1500" smtClean="0">
              <a:ea typeface="ヒラギノ角ゴ Pro W3" pitchFamily="127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000" smtClean="0">
              <a:ea typeface="ヒラギノ角ゴ Pro W3" pitchFamily="127" charset="-128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892675" y="2224088"/>
            <a:ext cx="3382963" cy="1712912"/>
          </a:xfrm>
          <a:prstGeom prst="rect">
            <a:avLst/>
          </a:prstGeom>
          <a:noFill/>
          <a:ln w="9525">
            <a:solidFill>
              <a:srgbClr val="A6CA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sz="14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altLang="en-US" sz="14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1500"/>
              <a:t>Hospital management support for patient safety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1500"/>
              <a:t>Teamwork across hospital units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1500"/>
              <a:t>Hospital handoffs and transitions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altLang="en-US" sz="150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876800" y="4089400"/>
            <a:ext cx="3382963" cy="396875"/>
          </a:xfrm>
          <a:prstGeom prst="rect">
            <a:avLst/>
          </a:prstGeom>
          <a:solidFill>
            <a:srgbClr val="A6CA9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Overall items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892675" y="4089400"/>
            <a:ext cx="3382963" cy="2235200"/>
          </a:xfrm>
          <a:prstGeom prst="rect">
            <a:avLst/>
          </a:prstGeom>
          <a:noFill/>
          <a:ln w="9525">
            <a:solidFill>
              <a:srgbClr val="A6CA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sz="140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1500"/>
              <a:t>The patient safety “grade”  respondents would assign their work area/unit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1500"/>
              <a:t>The number of events the respondent reported in the last 12 months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808038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What Support Is Available?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74800"/>
            <a:ext cx="7696200" cy="507166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Hospital Survey Toolkit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dirty="0" smtClean="0"/>
              <a:t>Survey forms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dirty="0" smtClean="0"/>
              <a:t>Survey items and dimensions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dirty="0" smtClean="0"/>
              <a:t>Survey User’s </a:t>
            </a:r>
            <a:r>
              <a:rPr lang="en-US" dirty="0"/>
              <a:t>G</a:t>
            </a:r>
            <a:r>
              <a:rPr lang="en-US" dirty="0" smtClean="0"/>
              <a:t>uide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dirty="0" smtClean="0"/>
              <a:t>Survey feedback </a:t>
            </a:r>
            <a:r>
              <a:rPr lang="en-US" dirty="0"/>
              <a:t>r</a:t>
            </a:r>
            <a:r>
              <a:rPr lang="en-US" dirty="0" smtClean="0"/>
              <a:t>eport </a:t>
            </a:r>
            <a:r>
              <a:rPr lang="en-US" dirty="0"/>
              <a:t>t</a:t>
            </a:r>
            <a:r>
              <a:rPr lang="en-US" dirty="0" smtClean="0"/>
              <a:t>emplate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Data entry and analysis </a:t>
            </a:r>
            <a:r>
              <a:rPr lang="en-US" dirty="0"/>
              <a:t>t</a:t>
            </a:r>
            <a:r>
              <a:rPr lang="en-US" dirty="0" smtClean="0"/>
              <a:t>ool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Comparative database and reports</a:t>
            </a:r>
          </a:p>
          <a:p>
            <a:pPr marL="682625" lvl="2" indent="0" eaLnBrk="1" hangingPunct="1">
              <a:lnSpc>
                <a:spcPct val="85000"/>
              </a:lnSpc>
              <a:buNone/>
              <a:defRPr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www.ahrq.gov/professionals/quality-patient-safety/patientsafetyculture/index.html</a:t>
            </a:r>
            <a:endParaRPr lang="en-US" sz="1800" dirty="0" smtClean="0"/>
          </a:p>
          <a:p>
            <a:pPr lvl="2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0000FF"/>
              </a:solidFill>
            </a:endParaRPr>
          </a:p>
          <a:p>
            <a:pPr lvl="2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127" charset="-128"/>
              </a:rPr>
              <a:t>AHRQ Patient Safety Indicators (PSIs)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14400" y="2256745"/>
            <a:ext cx="8001000" cy="3770312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Level IV Results</a:t>
            </a:r>
          </a:p>
          <a:p>
            <a:r>
              <a:rPr lang="en-US" altLang="en-US" dirty="0" smtClean="0">
                <a:ea typeface="ヒラギノ角ゴ Pro W3" pitchFamily="127" charset="-128"/>
              </a:rPr>
              <a:t>Provide information on potential in-hospital complications and adverse events</a:t>
            </a:r>
          </a:p>
          <a:p>
            <a:r>
              <a:rPr lang="en-US" altLang="en-US" dirty="0" smtClean="0">
                <a:ea typeface="ヒラギノ角ゴ Pro W3" pitchFamily="127" charset="-128"/>
              </a:rPr>
              <a:t>Can help identify potential adverse events that might need further study </a:t>
            </a:r>
          </a:p>
          <a:p>
            <a:r>
              <a:rPr lang="en-US" altLang="en-US" dirty="0" smtClean="0">
                <a:ea typeface="ヒラギノ角ゴ Pro W3" pitchFamily="127" charset="-128"/>
              </a:rPr>
              <a:t>Include indicators for in-hospital complications that may represent patient safety events</a:t>
            </a:r>
          </a:p>
          <a:p>
            <a:r>
              <a:rPr lang="en-US" sz="2000" u="sng" dirty="0">
                <a:hlinkClick r:id="rId2"/>
              </a:rPr>
              <a:t>http://www.qualityindicators.ahrq.gov</a:t>
            </a:r>
            <a:r>
              <a:rPr lang="en-US" sz="2000" u="sng" dirty="0" smtClean="0">
                <a:hlinkClick r:id="rId2"/>
              </a:rPr>
              <a:t>/</a:t>
            </a:r>
            <a:endParaRPr lang="en-US" sz="2000" u="sng" dirty="0" smtClean="0"/>
          </a:p>
          <a:p>
            <a:pPr marL="0" indent="0">
              <a:buNone/>
            </a:pPr>
            <a:endParaRPr lang="en-US" altLang="en-US" sz="2100" dirty="0" smtClean="0">
              <a:ea typeface="ヒラギノ角ゴ Pro W3" pitchFamily="1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809625"/>
            <a:ext cx="7739062" cy="914400"/>
          </a:xfrm>
        </p:spPr>
        <p:txBody>
          <a:bodyPr/>
          <a:lstStyle/>
          <a:p>
            <a:r>
              <a:rPr lang="en-US" altLang="en-US" smtClean="0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219200" y="1828800"/>
            <a:ext cx="7086600" cy="426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200" dirty="0"/>
              <a:t>Describe the importance of measurement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200" dirty="0"/>
              <a:t>Describe the Kirkpatrick model of training evaluation</a:t>
            </a:r>
          </a:p>
          <a:p>
            <a:pPr marL="342900" lvl="1" indent="-342900" eaLnBrk="1" hangingPunct="1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200" dirty="0"/>
              <a:t>Identify measures that can be used to assess the impact of TeamSTEPPS</a:t>
            </a:r>
          </a:p>
          <a:p>
            <a:pPr marL="342900" lvl="1" indent="-342900" eaLnBrk="1" hangingPunct="1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200" dirty="0"/>
              <a:t>Describe the AHRQ Surveys on Patient Safety </a:t>
            </a:r>
            <a:r>
              <a:rPr lang="en-US" sz="2200" dirty="0" smtClean="0"/>
              <a:t>Culture</a:t>
            </a:r>
            <a:endParaRPr lang="en-US" sz="2200" dirty="0"/>
          </a:p>
          <a:p>
            <a:pPr marL="342900" lvl="1" indent="-342900" eaLnBrk="1" hangingPunct="1"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200" dirty="0"/>
              <a:t>Prepare a plan for </a:t>
            </a:r>
            <a:r>
              <a:rPr lang="en-US" sz="2200" dirty="0" smtClean="0"/>
              <a:t>determining if TeamSTEPPS worked</a:t>
            </a:r>
            <a:endParaRPr lang="en-US" sz="2200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76300"/>
            <a:ext cx="8229600" cy="8763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TeamSTEPPS Phases </a:t>
            </a:r>
          </a:p>
        </p:txBody>
      </p:sp>
      <p:pic>
        <p:nvPicPr>
          <p:cNvPr id="5123" name="Picture 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90675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Oval 5" descr="Pre-Training Assessment includes site assessment, culture survey, and data/measures"/>
          <p:cNvSpPr>
            <a:spLocks noChangeArrowheads="1"/>
          </p:cNvSpPr>
          <p:nvPr/>
        </p:nvSpPr>
        <p:spPr bwMode="auto">
          <a:xfrm>
            <a:off x="1524000" y="2574925"/>
            <a:ext cx="1752600" cy="2286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2" name="Oval 6" descr="Culture Change includes coach and integrate, monitor the plan, and continuous improvement"/>
          <p:cNvSpPr>
            <a:spLocks noChangeArrowheads="1"/>
          </p:cNvSpPr>
          <p:nvPr/>
        </p:nvSpPr>
        <p:spPr bwMode="auto">
          <a:xfrm>
            <a:off x="6324600" y="2819400"/>
            <a:ext cx="1447800" cy="2286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474511" y="2508912"/>
            <a:ext cx="1519237" cy="6064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Requires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Measurement</a:t>
            </a:r>
          </a:p>
        </p:txBody>
      </p:sp>
      <p:sp>
        <p:nvSpPr>
          <p:cNvPr id="4104" name="Line 8" descr="alt=&quot;&quot;"/>
          <p:cNvSpPr>
            <a:spLocks noChangeShapeType="1"/>
          </p:cNvSpPr>
          <p:nvPr/>
        </p:nvSpPr>
        <p:spPr bwMode="auto">
          <a:xfrm flipH="1">
            <a:off x="3276600" y="3124200"/>
            <a:ext cx="53340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 descr="alt=&quot;&quot;"/>
          <p:cNvSpPr>
            <a:spLocks noChangeShapeType="1"/>
          </p:cNvSpPr>
          <p:nvPr/>
        </p:nvSpPr>
        <p:spPr bwMode="auto">
          <a:xfrm>
            <a:off x="4993748" y="2786929"/>
            <a:ext cx="1330852" cy="55689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6" descr="Action plan leads to training"/>
          <p:cNvSpPr>
            <a:spLocks noChangeArrowheads="1"/>
          </p:cNvSpPr>
          <p:nvPr/>
        </p:nvSpPr>
        <p:spPr bwMode="auto">
          <a:xfrm>
            <a:off x="4578350" y="3048000"/>
            <a:ext cx="1593850" cy="2286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Line 8" descr="alt=&quot;&quot;"/>
          <p:cNvSpPr>
            <a:spLocks noChangeShapeType="1"/>
          </p:cNvSpPr>
          <p:nvPr/>
        </p:nvSpPr>
        <p:spPr bwMode="auto">
          <a:xfrm>
            <a:off x="4457700" y="3112043"/>
            <a:ext cx="266700" cy="23177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4" grpId="0" animBg="1"/>
      <p:bldP spid="410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Accurate Measurement</a:t>
            </a:r>
            <a:endParaRPr lang="en-US" dirty="0"/>
          </a:p>
        </p:txBody>
      </p:sp>
      <p:pic>
        <p:nvPicPr>
          <p:cNvPr id="4" name="Flesh Wound Clip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2020888"/>
            <a:ext cx="4724400" cy="3543300"/>
          </a:xfrm>
        </p:spPr>
      </p:pic>
    </p:spTree>
    <p:extLst>
      <p:ext uri="{BB962C8B-B14F-4D97-AF65-F5344CB8AC3E}">
        <p14:creationId xmlns:p14="http://schemas.microsoft.com/office/powerpoint/2010/main" val="35083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How to Measure - Kirkpatrick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764499"/>
              </p:ext>
            </p:extLst>
          </p:nvPr>
        </p:nvGraphicFramePr>
        <p:xfrm>
          <a:off x="1432560" y="2020888"/>
          <a:ext cx="5684520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85560" y="2196148"/>
            <a:ext cx="291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examples:</a:t>
            </a:r>
          </a:p>
          <a:p>
            <a:r>
              <a:rPr lang="en-US" dirty="0" smtClean="0"/>
              <a:t>Organizational 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5560" y="3211634"/>
            <a:ext cx="21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Transfer to their job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85560" y="3944422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Learners think, feel, do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85560" y="457248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Satisfaction</a:t>
            </a:r>
            <a:r>
              <a:rPr lang="en-US" smtClean="0"/>
              <a:t>, Usefulness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2793" y="2196147"/>
            <a:ext cx="291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Measure examples:</a:t>
            </a:r>
          </a:p>
          <a:p>
            <a:pPr algn="r"/>
            <a:r>
              <a:rPr lang="en-US" dirty="0" smtClean="0"/>
              <a:t>Specific measures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534" y="3195133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Changed actions, processes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478" y="3805923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Survey learners for planned</a:t>
            </a:r>
          </a:p>
          <a:p>
            <a:pPr algn="r"/>
            <a:r>
              <a:rPr lang="en-US" dirty="0" smtClean="0"/>
              <a:t>changes, understanding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006" y="457248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Survey learners for opinions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6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Available Measures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38862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b="1" dirty="0" smtClean="0">
                <a:ea typeface="ヒラギノ角ゴ Pro W3" pitchFamily="127" charset="-128"/>
              </a:rPr>
              <a:t>Reactions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dirty="0" smtClean="0">
                <a:ea typeface="ヒラギノ角ゴ Pro W3" pitchFamily="127" charset="-128"/>
              </a:rPr>
              <a:t>Course Evaluation Form</a:t>
            </a:r>
          </a:p>
          <a:p>
            <a:pPr lvl="1" eaLnBrk="1" hangingPunct="1">
              <a:lnSpc>
                <a:spcPct val="85000"/>
              </a:lnSpc>
            </a:pPr>
            <a:endParaRPr lang="en-US" altLang="en-US" dirty="0" smtClean="0">
              <a:ea typeface="ヒラギノ角ゴ Pro W3" pitchFamily="127" charset="-128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en-US" b="1" dirty="0" smtClean="0">
                <a:ea typeface="ヒラギノ角ゴ Pro W3" pitchFamily="127" charset="-128"/>
              </a:rPr>
              <a:t>Learning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sz="2000" dirty="0" smtClean="0">
                <a:ea typeface="ヒラギノ角ゴ Pro W3" pitchFamily="127" charset="-128"/>
              </a:rPr>
              <a:t>Teamwork Attitudes Questionnaire (T-TAQ)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sz="2000" dirty="0" smtClean="0">
                <a:ea typeface="ヒラギノ角ゴ Pro W3" pitchFamily="127" charset="-128"/>
              </a:rPr>
              <a:t>Learning Benchmarks 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sz="2000" dirty="0" smtClean="0">
                <a:ea typeface="ヒラギノ角ゴ Pro W3" pitchFamily="127" charset="-128"/>
              </a:rPr>
              <a:t>Team Performance Observation Tool</a:t>
            </a:r>
          </a:p>
          <a:p>
            <a:pPr lvl="1" eaLnBrk="1" hangingPunct="1">
              <a:lnSpc>
                <a:spcPct val="85000"/>
              </a:lnSpc>
            </a:pPr>
            <a:r>
              <a:rPr lang="en-US" altLang="en-US" sz="2000" dirty="0" smtClean="0">
                <a:ea typeface="ヒラギノ角ゴ Pro W3" pitchFamily="127" charset="-128"/>
              </a:rPr>
              <a:t>Teamwork Perceptions Questionnaire (T-TPQ)</a:t>
            </a:r>
            <a:endParaRPr lang="en-US" altLang="en-US" sz="2000" dirty="0" smtClean="0">
              <a:solidFill>
                <a:schemeClr val="accent2"/>
              </a:solidFill>
              <a:ea typeface="ヒラギノ角ゴ Pro W3" pitchFamily="127" charset="-128"/>
            </a:endParaRPr>
          </a:p>
          <a:p>
            <a:pPr lvl="1" eaLnBrk="1" hangingPunct="1">
              <a:lnSpc>
                <a:spcPct val="85000"/>
              </a:lnSpc>
            </a:pPr>
            <a:endParaRPr lang="en-US" altLang="en-US" dirty="0" smtClean="0">
              <a:solidFill>
                <a:schemeClr val="accent2"/>
              </a:solidFill>
              <a:ea typeface="ヒラギノ角ゴ Pro W3" pitchFamily="127" charset="-128"/>
            </a:endParaRP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endParaRPr lang="en-US" altLang="en-US" dirty="0" smtClean="0">
              <a:ea typeface="ヒラギノ角ゴ Pro W3" pitchFamily="127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87925" y="1905000"/>
            <a:ext cx="3886200" cy="4419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en-US" b="1" kern="0" dirty="0" smtClean="0"/>
              <a:t>Behavior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kern="0" dirty="0"/>
              <a:t>Team Performance Observation Tool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kern="0" dirty="0" smtClean="0"/>
              <a:t>Teamwork Perceptions Questionnaire (T-TPQ)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dirty="0"/>
              <a:t>AHRQ </a:t>
            </a:r>
            <a:r>
              <a:rPr lang="en-US" dirty="0" smtClean="0"/>
              <a:t>Surveys on Patient Safety Culture</a:t>
            </a:r>
            <a:endParaRPr lang="en-US" dirty="0"/>
          </a:p>
          <a:p>
            <a:pPr eaLnBrk="1" hangingPunct="1">
              <a:lnSpc>
                <a:spcPct val="85000"/>
              </a:lnSpc>
              <a:defRPr/>
            </a:pPr>
            <a:r>
              <a:rPr lang="en-US" b="1" kern="0" dirty="0" smtClean="0"/>
              <a:t>Results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dirty="0"/>
              <a:t>P</a:t>
            </a:r>
            <a:r>
              <a:rPr lang="en-US" dirty="0" smtClean="0"/>
              <a:t>atient outcome and clinical process measures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dirty="0"/>
              <a:t>AHRQ Surveys on Patient Safety Culture</a:t>
            </a: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dirty="0" smtClean="0"/>
              <a:t>Patient Safety Indicators</a:t>
            </a:r>
            <a:endParaRPr lang="en-US" kern="0" dirty="0" smtClean="0"/>
          </a:p>
          <a:p>
            <a:pPr lvl="1" eaLnBrk="1" hangingPunct="1">
              <a:lnSpc>
                <a:spcPct val="85000"/>
              </a:lnSpc>
              <a:defRPr/>
            </a:pPr>
            <a:endParaRPr lang="en-US" kern="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127" charset="-128"/>
              </a:rPr>
              <a:t>AHRQ Surveys on Patient Safety Culture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924800" cy="4419600"/>
          </a:xfrm>
        </p:spPr>
        <p:txBody>
          <a:bodyPr/>
          <a:lstStyle/>
          <a:p>
            <a:pPr marL="346075" indent="-346075" eaLnBrk="1" hangingPunct="1">
              <a:buFont typeface="Arial" pitchFamily="34" charset="0"/>
              <a:buChar char="•"/>
            </a:pPr>
            <a:r>
              <a:rPr lang="en-US" altLang="en-US" dirty="0" smtClean="0">
                <a:ea typeface="ヒラギノ角ゴ Pro W3" pitchFamily="127" charset="-128"/>
              </a:rPr>
              <a:t>Free, easy-to-use surveys to assess patient safety culture</a:t>
            </a:r>
          </a:p>
          <a:p>
            <a:pPr marL="346075" indent="-346075" eaLnBrk="1" hangingPunct="1">
              <a:buFont typeface="Arial" pitchFamily="34" charset="0"/>
              <a:buChar char="•"/>
            </a:pPr>
            <a:r>
              <a:rPr lang="en-US" altLang="en-US" dirty="0" smtClean="0">
                <a:ea typeface="ヒラギノ角ゴ Pro W3" pitchFamily="127" charset="-128"/>
              </a:rPr>
              <a:t>Available for various contexts:</a:t>
            </a:r>
          </a:p>
          <a:p>
            <a:pPr lvl="1" eaLnBrk="1" hangingPunct="1"/>
            <a:r>
              <a:rPr lang="en-US" altLang="en-US" dirty="0" smtClean="0">
                <a:ea typeface="ヒラギノ角ゴ Pro W3" pitchFamily="127" charset="-128"/>
              </a:rPr>
              <a:t>Hospital </a:t>
            </a:r>
          </a:p>
          <a:p>
            <a:pPr lvl="1" eaLnBrk="1" hangingPunct="1"/>
            <a:r>
              <a:rPr lang="en-US" altLang="en-US" dirty="0" smtClean="0">
                <a:ea typeface="ヒラギノ角ゴ Pro W3" pitchFamily="127" charset="-128"/>
              </a:rPr>
              <a:t>Medical Office </a:t>
            </a:r>
          </a:p>
          <a:p>
            <a:pPr lvl="1" eaLnBrk="1" hangingPunct="1"/>
            <a:r>
              <a:rPr lang="en-US" altLang="en-US" dirty="0" smtClean="0">
                <a:ea typeface="ヒラギノ角ゴ Pro W3" pitchFamily="127" charset="-128"/>
              </a:rPr>
              <a:t>Nursing Home </a:t>
            </a:r>
          </a:p>
          <a:p>
            <a:pPr lvl="1" eaLnBrk="1" hangingPunct="1"/>
            <a:r>
              <a:rPr lang="en-US" altLang="en-US" dirty="0" smtClean="0">
                <a:ea typeface="ヒラギノ角ゴ Pro W3" pitchFamily="127" charset="-128"/>
              </a:rPr>
              <a:t>Pharmacy </a:t>
            </a:r>
          </a:p>
          <a:p>
            <a:pPr marL="346075" indent="-346075" eaLnBrk="1" hangingPunct="1">
              <a:buFont typeface="Arial" pitchFamily="34" charset="0"/>
              <a:buChar char="•"/>
            </a:pPr>
            <a:r>
              <a:rPr lang="en-US" altLang="en-US" dirty="0" smtClean="0">
                <a:ea typeface="ヒラギノ角ゴ Pro W3" pitchFamily="127" charset="-128"/>
              </a:rPr>
              <a:t>Available at </a:t>
            </a:r>
            <a:r>
              <a:rPr lang="en-US" altLang="en-US" dirty="0" smtClean="0">
                <a:ea typeface="ヒラギノ角ゴ Pro W3" pitchFamily="127" charset="-128"/>
                <a:hlinkClick r:id="rId2"/>
              </a:rPr>
              <a:t>http</a:t>
            </a:r>
            <a:r>
              <a:rPr lang="en-US" altLang="en-US" dirty="0">
                <a:ea typeface="ヒラギノ角ゴ Pro W3" pitchFamily="127" charset="-128"/>
                <a:hlinkClick r:id="rId2"/>
              </a:rPr>
              <a:t>://www.ahrq.gov/</a:t>
            </a:r>
            <a:endParaRPr lang="en-US" altLang="en-US" dirty="0">
              <a:ea typeface="ヒラギノ角ゴ Pro W3" pitchFamily="1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ヒラギノ角ゴ Pro W3" pitchFamily="127" charset="-128"/>
              </a:rPr>
              <a:t>Hospital Survey on Patient Safety Culture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924800" cy="4267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Level III Behavior and Level IV Results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Composed of 51 items and 12 composites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Comprehensive instrument that assesses staff perceptions of patient safety culture</a:t>
            </a:r>
          </a:p>
          <a:p>
            <a:pPr lvl="1" eaLnBrk="1" hangingPunct="1"/>
            <a:r>
              <a:rPr lang="en-US" altLang="en-US" smtClean="0">
                <a:ea typeface="ヒラギノ角ゴ Pro W3" pitchFamily="127" charset="-128"/>
              </a:rPr>
              <a:t>Hospitalwide</a:t>
            </a:r>
          </a:p>
          <a:p>
            <a:pPr lvl="1" eaLnBrk="1" hangingPunct="1"/>
            <a:r>
              <a:rPr lang="en-US" altLang="en-US" smtClean="0">
                <a:ea typeface="ヒラギノ角ゴ Pro W3" pitchFamily="127" charset="-128"/>
              </a:rPr>
              <a:t>Specific work area or unit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Comparative database</a:t>
            </a:r>
          </a:p>
          <a:p>
            <a:pPr lvl="1" eaLnBrk="1" hangingPunct="1"/>
            <a:r>
              <a:rPr lang="en-US" altLang="en-US" smtClean="0">
                <a:ea typeface="ヒラギノ角ゴ Pro W3" pitchFamily="127" charset="-128"/>
              </a:rPr>
              <a:t>Voluntarily submitted data from U.S. hospitals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How Can Hospitals Use the Survey on Patient Safety Culture?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1142"/>
            <a:ext cx="7772400" cy="313304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Raise awareness about patient safety issues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Assess patient safety culture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Track changes in patient safety culture over time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Evaluate the impact of patient safety interventions (e.g., TeamSTEPPS)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ea typeface="ヒラギノ角ゴ Pro W3" pitchFamily="1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61520689</TotalTime>
  <Pages>6</Pages>
  <Words>450</Words>
  <Application>Microsoft Macintosh PowerPoint</Application>
  <PresentationFormat>Letter Paper (8.5x11 in)</PresentationFormat>
  <Paragraphs>103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Verdana</vt:lpstr>
      <vt:lpstr>Wingdings</vt:lpstr>
      <vt:lpstr>ヒラギノ角ゴ Pro W3</vt:lpstr>
      <vt:lpstr>Arial</vt:lpstr>
      <vt:lpstr>2_Main_Olive</vt:lpstr>
      <vt:lpstr>Measurement</vt:lpstr>
      <vt:lpstr>Objectives</vt:lpstr>
      <vt:lpstr>TeamSTEPPS Phases </vt:lpstr>
      <vt:lpstr>Importance of Accurate Measurement</vt:lpstr>
      <vt:lpstr>How to Measure - Kirkpatrick</vt:lpstr>
      <vt:lpstr>Available Measures</vt:lpstr>
      <vt:lpstr>AHRQ Surveys on Patient Safety Culture</vt:lpstr>
      <vt:lpstr>Hospital Survey on Patient Safety Culture</vt:lpstr>
      <vt:lpstr>How Can Hospitals Use the Survey on Patient Safety Culture?</vt:lpstr>
      <vt:lpstr>Survey Measures: 12 Areas of Patient Safety and Two Overall Items</vt:lpstr>
      <vt:lpstr>What Support Is Available?</vt:lpstr>
      <vt:lpstr>AHRQ Patient Safety Indicators (PSIs)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newbref</dc:title>
  <dc:creator>Conwal</dc:creator>
  <cp:lastModifiedBy>Jennifer Calzada</cp:lastModifiedBy>
  <cp:revision>1118</cp:revision>
  <cp:lastPrinted>2014-04-04T13:43:12Z</cp:lastPrinted>
  <dcterms:created xsi:type="dcterms:W3CDTF">1997-11-14T21:37:50Z</dcterms:created>
  <dcterms:modified xsi:type="dcterms:W3CDTF">2017-02-06T16:56:18Z</dcterms:modified>
</cp:coreProperties>
</file>