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4FFA"/>
    <a:srgbClr val="FAFAFA"/>
    <a:srgbClr val="965799"/>
    <a:srgbClr val="D7190F"/>
    <a:srgbClr val="C4410D"/>
    <a:srgbClr val="C43520"/>
    <a:srgbClr val="6D11FA"/>
    <a:srgbClr val="6E6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>
        <p:scale>
          <a:sx n="17" d="100"/>
          <a:sy n="17" d="100"/>
        </p:scale>
        <p:origin x="-1932" y="-67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EB2EAE-1489-5446-884E-69B1B0618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35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DCC5D56-DBA2-2C48-9F44-471270A4F3B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1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038F8-51A7-4741-8E30-2E5F19D9E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0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1FF0D-5AE5-AA4D-87E5-74A397938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0" y="2925763"/>
            <a:ext cx="9326563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0888" y="2925763"/>
            <a:ext cx="27830462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FDBB0-0874-7C4D-8A37-D9B34EB9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4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797D0-1697-674D-9087-C5B2860FD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0F31E-E45B-5C4A-AEBB-1D293E3D8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5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0888" y="9509125"/>
            <a:ext cx="18578512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09125"/>
            <a:ext cx="18578513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34675-48DC-0E4A-85B3-0FEEC3FEB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944ED-A18E-F64B-8F0E-93117FD319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1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40DA3-F7C0-4644-AE68-38E765FA6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27EB5-D432-AF42-A562-36B769CA2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9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72682-CE99-E248-8918-314BC8777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4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AF4B0-1846-0B40-BE2E-0721C3DAF7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3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5763"/>
            <a:ext cx="373094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80709" tIns="240355" rIns="480709" bIns="2403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09125"/>
            <a:ext cx="37309425" cy="1975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2638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defTabSz="4806950">
              <a:defRPr sz="74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2638"/>
            <a:ext cx="138969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ctr" defTabSz="4806950">
              <a:defRPr sz="74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r" defTabSz="4806950">
              <a:defRPr sz="7400"/>
            </a:lvl1pPr>
          </a:lstStyle>
          <a:p>
            <a:fld id="{7C6B4CC4-B4DE-364A-B6ED-DFF2C2C162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" pitchFamily="18" charset="0"/>
        </a:defRPr>
      </a:lvl9pPr>
    </p:titleStyle>
    <p:bodyStyle>
      <a:lvl1pPr marL="1803400" indent="-180340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905250" indent="-1501775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  <a:ea typeface="ＭＳ Ｐゴシック" charset="0"/>
        </a:defRPr>
      </a:lvl2pPr>
      <a:lvl3pPr marL="6008688" indent="-1201738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ＭＳ Ｐゴシック" charset="0"/>
        </a:defRPr>
      </a:lvl3pPr>
      <a:lvl4pPr marL="8412163" indent="-1201738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  <a:ea typeface="ＭＳ Ｐゴシック" charset="0"/>
        </a:defRPr>
      </a:lvl4pPr>
      <a:lvl5pPr marL="10815638" indent="-1201738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  <a:ea typeface="ＭＳ Ｐゴシック" charset="0"/>
        </a:defRPr>
      </a:lvl5pPr>
      <a:lvl6pPr marL="112728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17300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21872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126444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14400" y="4191000"/>
            <a:ext cx="11691938" cy="104394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4806950">
              <a:buFont typeface="Times" charset="0"/>
              <a:buNone/>
            </a:pPr>
            <a:r>
              <a:rPr lang="en-US" sz="4400" b="1" dirty="0" smtClean="0"/>
              <a:t>Introduction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India has the highest burden of tuberculosis in the world, with an estimated 2 million cases annually, accounting for 1/5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of global incidence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MDR-TB is defined as tuberculosis that is resistant to treatment with both Isoniazid (INH) and </a:t>
            </a:r>
            <a:r>
              <a:rPr lang="en-US" sz="4400" b="1" dirty="0" err="1" smtClean="0"/>
              <a:t>Rifampacin</a:t>
            </a:r>
            <a:r>
              <a:rPr lang="en-US" sz="4400" b="1" dirty="0" smtClean="0"/>
              <a:t> (RIF)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In 2010, the overall prevalence of MDR-TB in Northern India was 40.8%. Increasing from 36.4% in 2007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Directly-Observed Treatment Short-course (DOTS) is the standard of care for TB and MDR-TB 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India adopted the DOTS program in 1997</a:t>
            </a:r>
          </a:p>
          <a:p>
            <a:pPr defTabSz="4806950">
              <a:buFont typeface="Times" charset="0"/>
              <a:buNone/>
            </a:pPr>
            <a:endParaRPr lang="en-US" sz="4400" b="1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14400" y="14782800"/>
            <a:ext cx="11734798" cy="71628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66675" indent="-666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indent="0" defTabSz="4806950"/>
            <a:r>
              <a:rPr lang="en-US" sz="4400" b="1" dirty="0" smtClean="0"/>
              <a:t>Purpose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MDR-TB is a significant problem in Northern India that needs to be addressed 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Examine treatment strategies currently in place for the treatment of TB and MDR-TB in Northern India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Identify and address the challenges to treating MDR-TB in India, and specifically the </a:t>
            </a:r>
            <a:r>
              <a:rPr lang="en-US" sz="4400" b="1" dirty="0" err="1" smtClean="0"/>
              <a:t>Ladakh</a:t>
            </a:r>
            <a:r>
              <a:rPr lang="en-US" sz="4400" b="1" dirty="0"/>
              <a:t> </a:t>
            </a:r>
            <a:r>
              <a:rPr lang="en-US" sz="4400" b="1" dirty="0" smtClean="0"/>
              <a:t>region of Northern India</a:t>
            </a:r>
          </a:p>
          <a:p>
            <a:pPr marL="571500" indent="-571500" defTabSz="4806950">
              <a:buFont typeface="Arial"/>
              <a:buChar char="•"/>
            </a:pPr>
            <a:endParaRPr lang="en-US" sz="4400" b="1" dirty="0" smtClean="0"/>
          </a:p>
          <a:p>
            <a:pPr marL="0" indent="0" defTabSz="4806950"/>
            <a:endParaRPr lang="en-US" sz="4400" b="1" dirty="0" smtClean="0"/>
          </a:p>
          <a:p>
            <a:pPr marL="571500" indent="-571500" defTabSz="4806950">
              <a:buFont typeface="Arial"/>
              <a:buChar char="•"/>
            </a:pPr>
            <a:endParaRPr lang="en-US" sz="4400" b="1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22250400"/>
            <a:ext cx="11691938" cy="102870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2403475" indent="-24034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indent="0" defTabSz="4806950"/>
            <a:r>
              <a:rPr lang="en-US" sz="4400" b="1" dirty="0" smtClean="0"/>
              <a:t>Methods 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The Himalayan Health Exchange travelled to the </a:t>
            </a:r>
            <a:r>
              <a:rPr lang="en-US" sz="4400" b="1" dirty="0" err="1" smtClean="0"/>
              <a:t>Ladakh</a:t>
            </a:r>
            <a:r>
              <a:rPr lang="en-US" sz="4400" b="1" dirty="0" smtClean="0"/>
              <a:t> region of the Indian state of Jammu and Kashmir, and treated approximately 1,000 patients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A record of patient diagnoses and treatment plans was maintained over the 9 clinic days 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No patients presented outright with MDR-TB infection, although 5 patients did report prior infection with TB or cases of extra-pulmonary 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During the 2011 trip, 4 confirmed cases of TB were reported along with 2 possible cases 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32656463" y="4191000"/>
            <a:ext cx="10450512" cy="111252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2403475" indent="-24034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4806950">
              <a:buFont typeface="Times" charset="0"/>
              <a:buNone/>
            </a:pPr>
            <a:r>
              <a:rPr lang="en-US" sz="4400" b="1" dirty="0" smtClean="0"/>
              <a:t>Treatment with DOTS </a:t>
            </a:r>
          </a:p>
          <a:p>
            <a:pPr defTabSz="4806950">
              <a:buFont typeface="Times" charset="0"/>
              <a:buNone/>
            </a:pPr>
            <a:r>
              <a:rPr lang="en-US" sz="4400" b="1" dirty="0" smtClean="0"/>
              <a:t>DOTS has 5 key components</a:t>
            </a:r>
          </a:p>
          <a:p>
            <a:pPr marL="742950" indent="-742950" defTabSz="4806950">
              <a:buFont typeface="+mj-lt"/>
              <a:buAutoNum type="arabicPeriod"/>
            </a:pPr>
            <a:r>
              <a:rPr lang="en-US" sz="4400" b="1" dirty="0" smtClean="0"/>
              <a:t>Political commitment to  control TB</a:t>
            </a:r>
          </a:p>
          <a:p>
            <a:pPr marL="742950" indent="-742950" defTabSz="4806950">
              <a:buFont typeface="+mj-lt"/>
              <a:buAutoNum type="arabicPeriod"/>
            </a:pPr>
            <a:r>
              <a:rPr lang="en-US" sz="4400" b="1" dirty="0" smtClean="0"/>
              <a:t>Case detection by sputum smear microscopy in symptomatic patients </a:t>
            </a:r>
          </a:p>
          <a:p>
            <a:pPr marL="742950" indent="-742950" defTabSz="4806950">
              <a:buFont typeface="+mj-lt"/>
              <a:buAutoNum type="arabicPeriod"/>
            </a:pPr>
            <a:r>
              <a:rPr lang="en-US" sz="4400" b="1" dirty="0" smtClean="0"/>
              <a:t>Patients are given anti-TB drugs under the direct observation of a healthcare provider/community DOTS provider</a:t>
            </a:r>
          </a:p>
          <a:p>
            <a:pPr marL="742950" indent="-742950" defTabSz="4806950">
              <a:buFont typeface="+mj-lt"/>
              <a:buAutoNum type="arabicPeriod"/>
            </a:pPr>
            <a:r>
              <a:rPr lang="en-US" sz="4400" b="1" dirty="0" smtClean="0"/>
              <a:t>Regular, uninterrupted supply of anti-TB drugs </a:t>
            </a:r>
          </a:p>
          <a:p>
            <a:pPr marL="742950" indent="-742950" defTabSz="4806950">
              <a:buFont typeface="+mj-lt"/>
              <a:buAutoNum type="arabicPeriod"/>
            </a:pPr>
            <a:r>
              <a:rPr lang="en-US" sz="4400" b="1" dirty="0" smtClean="0"/>
              <a:t>Systematic recording and reporting system that allows assessment of treatment results for each and every patient and the whole TB control program    </a:t>
            </a:r>
          </a:p>
          <a:p>
            <a:pPr marL="0" indent="0" defTabSz="4806950"/>
            <a:endParaRPr lang="en-US" sz="2300" b="1" dirty="0"/>
          </a:p>
          <a:p>
            <a:pPr marL="742950" indent="-742950" defTabSz="4806950">
              <a:buFont typeface="+mj-lt"/>
              <a:buAutoNum type="arabicPeriod"/>
            </a:pPr>
            <a:endParaRPr lang="en-US" sz="4400" b="1" dirty="0" smtClean="0"/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32689800" y="31242000"/>
            <a:ext cx="10352088" cy="12954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744538" indent="-744538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just" defTabSz="4806950"/>
            <a:r>
              <a:rPr lang="en-US" sz="2400" dirty="0" smtClean="0"/>
              <a:t>Supported by:</a:t>
            </a:r>
          </a:p>
          <a:p>
            <a:pPr algn="just" defTabSz="4806950"/>
            <a:r>
              <a:rPr lang="en-US" sz="2400" dirty="0" smtClean="0"/>
              <a:t>The Office of Global Health, Rutgers Robert Wood Johnson Medical School </a:t>
            </a:r>
            <a:endParaRPr lang="en-US" sz="2400" dirty="0"/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-23355" y="762000"/>
            <a:ext cx="433038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2" algn="ctr">
              <a:spcBef>
                <a:spcPts val="1200"/>
              </a:spcBef>
              <a:spcAft>
                <a:spcPts val="300"/>
              </a:spcAft>
            </a:pPr>
            <a:r>
              <a:rPr lang="en-US" sz="9600" b="1" dirty="0">
                <a:latin typeface="Geneva" charset="0"/>
              </a:rPr>
              <a:t>		</a:t>
            </a:r>
            <a:r>
              <a:rPr lang="en-US" sz="7500" b="1" dirty="0" smtClean="0">
                <a:latin typeface="Geneva" charset="0"/>
              </a:rPr>
              <a:t>Multi-Drug Resistant Tuberculosis in </a:t>
            </a:r>
            <a:r>
              <a:rPr lang="en-US" sz="7500" b="1" dirty="0" err="1" smtClean="0">
                <a:latin typeface="Geneva" charset="0"/>
              </a:rPr>
              <a:t>Ladakh</a:t>
            </a:r>
            <a:r>
              <a:rPr lang="en-US" sz="7500" b="1" dirty="0" smtClean="0">
                <a:latin typeface="Geneva" charset="0"/>
              </a:rPr>
              <a:t>: Challenges to Treatment</a:t>
            </a:r>
            <a:endParaRPr lang="en-US" sz="7500" b="1" dirty="0">
              <a:latin typeface="Geneva" charset="0"/>
            </a:endParaRPr>
          </a:p>
          <a:p>
            <a:pPr algn="ctr"/>
            <a:r>
              <a:rPr lang="en-US" sz="5400" dirty="0">
                <a:latin typeface="Geneva" charset="0"/>
              </a:rPr>
              <a:t>  </a:t>
            </a:r>
            <a:r>
              <a:rPr lang="en-US" sz="5000" dirty="0" err="1" smtClean="0">
                <a:latin typeface="Geneva" charset="0"/>
              </a:rPr>
              <a:t>Adi</a:t>
            </a:r>
            <a:r>
              <a:rPr lang="en-US" sz="5000" dirty="0" smtClean="0">
                <a:latin typeface="Geneva" charset="0"/>
              </a:rPr>
              <a:t> Kulkarni</a:t>
            </a:r>
            <a:endParaRPr lang="en-US" sz="5000" b="1" dirty="0">
              <a:latin typeface="Arial" charset="0"/>
            </a:endParaRPr>
          </a:p>
          <a:p>
            <a:pPr algn="ctr"/>
            <a:r>
              <a:rPr lang="en-US" sz="5000" i="1" dirty="0">
                <a:latin typeface="Arial" charset="0"/>
              </a:rPr>
              <a:t>     </a:t>
            </a:r>
            <a:r>
              <a:rPr lang="en-US" sz="5000" i="1" dirty="0" smtClean="0">
                <a:latin typeface="Arial" charset="0"/>
              </a:rPr>
              <a:t>Office of Global Health, Rutgers Robert </a:t>
            </a:r>
            <a:r>
              <a:rPr lang="en-US" sz="5000" i="1" dirty="0">
                <a:latin typeface="Arial" charset="0"/>
              </a:rPr>
              <a:t>Wood Johnson Medical School, Piscataway, NJ 08854</a:t>
            </a:r>
          </a:p>
        </p:txBody>
      </p:sp>
      <p:sp>
        <p:nvSpPr>
          <p:cNvPr id="2064" name="Text Box 111"/>
          <p:cNvSpPr txBox="1">
            <a:spLocks noChangeArrowheads="1"/>
          </p:cNvSpPr>
          <p:nvPr/>
        </p:nvSpPr>
        <p:spPr bwMode="auto">
          <a:xfrm>
            <a:off x="12996862" y="15468600"/>
            <a:ext cx="19311937" cy="26670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2403475" indent="-24034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indent="0" defTabSz="4806950"/>
            <a:r>
              <a:rPr lang="en-US" sz="4400" b="1" dirty="0" smtClean="0"/>
              <a:t>Traditional treatments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73.2% of </a:t>
            </a:r>
            <a:r>
              <a:rPr lang="en-US" sz="4400" b="1" dirty="0" err="1" smtClean="0"/>
              <a:t>Ladhaki’s</a:t>
            </a:r>
            <a:r>
              <a:rPr lang="en-US" sz="4400" b="1" dirty="0" smtClean="0"/>
              <a:t> expressed a strong belief in the </a:t>
            </a:r>
            <a:r>
              <a:rPr lang="en-US" sz="4400" b="1" dirty="0" err="1" smtClean="0"/>
              <a:t>amchi</a:t>
            </a:r>
            <a:r>
              <a:rPr lang="en-US" sz="4400" b="1" dirty="0" smtClean="0"/>
              <a:t> system of traditional healing, and persists even among those who are not cured</a:t>
            </a:r>
          </a:p>
          <a:p>
            <a:pPr marL="342900" indent="-342900" defTabSz="4806950">
              <a:buFont typeface="Arial"/>
              <a:buChar char="•"/>
            </a:pPr>
            <a:endParaRPr lang="en-US" sz="2300" b="1" dirty="0" smtClean="0"/>
          </a:p>
          <a:p>
            <a:pPr marL="571500" indent="-571500" defTabSz="4806950">
              <a:buFont typeface="Arial"/>
              <a:buChar char="•"/>
            </a:pPr>
            <a:endParaRPr lang="en-US" sz="4400" b="1" dirty="0" smtClean="0"/>
          </a:p>
          <a:p>
            <a:pPr marL="0" indent="0" defTabSz="4806950"/>
            <a:endParaRPr lang="en-US" sz="4400" b="1" dirty="0" smtClean="0"/>
          </a:p>
        </p:txBody>
      </p:sp>
      <p:sp>
        <p:nvSpPr>
          <p:cNvPr id="2066" name="Text Box 115"/>
          <p:cNvSpPr txBox="1">
            <a:spLocks noChangeArrowheads="1"/>
          </p:cNvSpPr>
          <p:nvPr/>
        </p:nvSpPr>
        <p:spPr bwMode="auto">
          <a:xfrm>
            <a:off x="12996863" y="4191000"/>
            <a:ext cx="19311935" cy="111252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2403475" indent="-24034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4806950">
              <a:buFont typeface="Times" charset="0"/>
              <a:buNone/>
            </a:pPr>
            <a:endParaRPr lang="en-US" sz="21000" dirty="0"/>
          </a:p>
        </p:txBody>
      </p:sp>
      <p:sp>
        <p:nvSpPr>
          <p:cNvPr id="2067" name="Text Box 125"/>
          <p:cNvSpPr txBox="1">
            <a:spLocks noChangeArrowheads="1"/>
          </p:cNvSpPr>
          <p:nvPr/>
        </p:nvSpPr>
        <p:spPr bwMode="auto">
          <a:xfrm>
            <a:off x="17830800" y="14478000"/>
            <a:ext cx="998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 b="1" dirty="0" smtClean="0"/>
              <a:t>Trends of leprosy prevalence (PR) and annual new case detection (ANCDR)</a:t>
            </a:r>
            <a:endParaRPr lang="en-US" sz="2400" b="1" dirty="0"/>
          </a:p>
        </p:txBody>
      </p:sp>
      <p:sp>
        <p:nvSpPr>
          <p:cNvPr id="2068" name="Text Box 196"/>
          <p:cNvSpPr txBox="1">
            <a:spLocks noChangeArrowheads="1"/>
          </p:cNvSpPr>
          <p:nvPr/>
        </p:nvSpPr>
        <p:spPr bwMode="auto">
          <a:xfrm>
            <a:off x="32656463" y="15468600"/>
            <a:ext cx="10450512" cy="70866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2403475" indent="-24034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4806950">
              <a:buFont typeface="Times" charset="0"/>
              <a:buNone/>
            </a:pPr>
            <a:r>
              <a:rPr lang="en-US" sz="4400" b="1" dirty="0" smtClean="0"/>
              <a:t>Challenges to DOTS 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Poor primary care infrastructure in rural areas of the state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Unregulated private healthcare, leading to improper use of TB-medication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Spreading HIV infection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Lack of political will</a:t>
            </a:r>
          </a:p>
          <a:p>
            <a:pPr marL="571500" indent="-571500" defTabSz="4806950">
              <a:buFont typeface="Arial"/>
              <a:buChar char="•"/>
            </a:pPr>
            <a:r>
              <a:rPr lang="en-US" sz="4400" b="1" dirty="0" smtClean="0"/>
              <a:t>Political corruption</a:t>
            </a:r>
          </a:p>
          <a:p>
            <a:pPr marL="571500" indent="-571500" defTabSz="4806950">
              <a:buFont typeface="Arial"/>
              <a:buChar char="•"/>
            </a:pPr>
            <a:endParaRPr lang="en-US" sz="4400" b="1" dirty="0" smtClean="0"/>
          </a:p>
          <a:p>
            <a:pPr marL="571500" indent="-571500" defTabSz="4806950">
              <a:buFont typeface="Arial"/>
              <a:buChar char="•"/>
            </a:pPr>
            <a:endParaRPr lang="en-US" sz="4400" b="1" dirty="0" smtClean="0"/>
          </a:p>
          <a:p>
            <a:pPr defTabSz="4806950">
              <a:buFont typeface="Times" charset="0"/>
              <a:buNone/>
            </a:pPr>
            <a:endParaRPr lang="en-US" sz="4400" b="1" dirty="0"/>
          </a:p>
        </p:txBody>
      </p:sp>
      <p:sp>
        <p:nvSpPr>
          <p:cNvPr id="2070" name="Rectangle 216"/>
          <p:cNvSpPr>
            <a:spLocks noChangeArrowheads="1"/>
          </p:cNvSpPr>
          <p:nvPr/>
        </p:nvSpPr>
        <p:spPr bwMode="auto">
          <a:xfrm>
            <a:off x="4506913" y="24993600"/>
            <a:ext cx="157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71" name="Rectangle 217"/>
          <p:cNvSpPr>
            <a:spLocks noChangeArrowheads="1"/>
          </p:cNvSpPr>
          <p:nvPr/>
        </p:nvSpPr>
        <p:spPr bwMode="auto">
          <a:xfrm>
            <a:off x="4687888" y="25045988"/>
            <a:ext cx="157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73" name="Rectangle 262"/>
          <p:cNvSpPr>
            <a:spLocks noChangeArrowheads="1"/>
          </p:cNvSpPr>
          <p:nvPr/>
        </p:nvSpPr>
        <p:spPr bwMode="auto">
          <a:xfrm>
            <a:off x="32151638" y="9402763"/>
            <a:ext cx="157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74" name="Rectangle 265"/>
          <p:cNvSpPr>
            <a:spLocks noChangeArrowheads="1"/>
          </p:cNvSpPr>
          <p:nvPr/>
        </p:nvSpPr>
        <p:spPr bwMode="auto">
          <a:xfrm>
            <a:off x="39189025" y="17754600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5" name="Text Box 311"/>
          <p:cNvSpPr txBox="1">
            <a:spLocks noChangeArrowheads="1"/>
          </p:cNvSpPr>
          <p:nvPr/>
        </p:nvSpPr>
        <p:spPr bwMode="auto">
          <a:xfrm>
            <a:off x="32656463" y="22783800"/>
            <a:ext cx="10450512" cy="82296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2403475" indent="-24034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4806950">
              <a:buFont typeface="Times" charset="0"/>
              <a:buNone/>
            </a:pPr>
            <a:r>
              <a:rPr lang="en-US" sz="3600" b="1" dirty="0" smtClean="0"/>
              <a:t>References</a:t>
            </a:r>
          </a:p>
          <a:p>
            <a:r>
              <a:rPr lang="en-US" sz="2250" dirty="0"/>
              <a:t>Gupta, A., MR </a:t>
            </a:r>
            <a:r>
              <a:rPr lang="en-US" sz="2250" dirty="0" err="1"/>
              <a:t>Nagaraja</a:t>
            </a:r>
            <a:r>
              <a:rPr lang="en-US" sz="2250" dirty="0"/>
              <a:t>, P. </a:t>
            </a:r>
            <a:r>
              <a:rPr lang="en-US" sz="2250" dirty="0" err="1"/>
              <a:t>Kumari</a:t>
            </a:r>
            <a:r>
              <a:rPr lang="en-US" sz="2250" dirty="0"/>
              <a:t>, G. </a:t>
            </a:r>
            <a:r>
              <a:rPr lang="en-US" sz="2250" dirty="0" err="1"/>
              <a:t>SIngh</a:t>
            </a:r>
            <a:r>
              <a:rPr lang="en-US" sz="2250" dirty="0"/>
              <a:t>, R. Raman, SK Singh, and S. </a:t>
            </a:r>
            <a:r>
              <a:rPr lang="en-US" sz="2250" dirty="0" err="1"/>
              <a:t>Anupurb</a:t>
            </a:r>
            <a:r>
              <a:rPr lang="en-US" sz="2250" dirty="0"/>
              <a:t>. "Association of MDR-TB Isolates with Clinical Characteristics of Patients from Northern Region of </a:t>
            </a:r>
            <a:r>
              <a:rPr lang="en-US" sz="2250" dirty="0" err="1"/>
              <a:t>India."</a:t>
            </a:r>
            <a:r>
              <a:rPr lang="en-US" sz="2250" i="1" dirty="0" err="1"/>
              <a:t>Indian</a:t>
            </a:r>
            <a:r>
              <a:rPr lang="en-US" sz="2250" i="1" dirty="0"/>
              <a:t> Journal of Medical Microbiology</a:t>
            </a:r>
            <a:r>
              <a:rPr lang="en-US" sz="2250" dirty="0"/>
              <a:t> 32.3 (2014): 270-76. Web.</a:t>
            </a:r>
          </a:p>
          <a:p>
            <a:r>
              <a:rPr lang="en-US" sz="2250" dirty="0" err="1"/>
              <a:t>Maurya</a:t>
            </a:r>
            <a:r>
              <a:rPr lang="en-US" sz="2250" dirty="0"/>
              <a:t>, AK, AK Singh, M. Kumar, J. </a:t>
            </a:r>
            <a:r>
              <a:rPr lang="en-US" sz="2250" dirty="0" err="1"/>
              <a:t>Umrao</a:t>
            </a:r>
            <a:r>
              <a:rPr lang="en-US" sz="2250" dirty="0"/>
              <a:t>, S. Kant, and VL Nag. "Changing Patterns and Trends of Multidrug-resistant Tuberculosis at Referral Centre in Northern India: A 4-year </a:t>
            </a:r>
            <a:r>
              <a:rPr lang="en-US" sz="2250" dirty="0" err="1"/>
              <a:t>Experience."</a:t>
            </a:r>
            <a:r>
              <a:rPr lang="en-US" sz="2250" i="1" dirty="0" err="1"/>
              <a:t>Indian</a:t>
            </a:r>
            <a:r>
              <a:rPr lang="en-US" sz="2250" i="1" dirty="0"/>
              <a:t> Journal of Medical Microbiology</a:t>
            </a:r>
            <a:r>
              <a:rPr lang="en-US" sz="2250" dirty="0"/>
              <a:t>. </a:t>
            </a:r>
            <a:r>
              <a:rPr lang="en-US" sz="2250" dirty="0" err="1"/>
              <a:t>N.p</a:t>
            </a:r>
            <a:r>
              <a:rPr lang="en-US" sz="2250" dirty="0"/>
              <a:t>., 15 Mar. 2013. Web.</a:t>
            </a:r>
          </a:p>
          <a:p>
            <a:r>
              <a:rPr lang="en-US" sz="2250" dirty="0" err="1"/>
              <a:t>Mobar</a:t>
            </a:r>
            <a:r>
              <a:rPr lang="en-US" sz="2250" dirty="0"/>
              <a:t>, </a:t>
            </a:r>
            <a:r>
              <a:rPr lang="en-US" sz="2250" dirty="0" err="1"/>
              <a:t>Sonal</a:t>
            </a:r>
            <a:r>
              <a:rPr lang="en-US" sz="2250" dirty="0"/>
              <a:t>. "Dynamics of Treatment Adherence: A Study of TB Infected People of </a:t>
            </a:r>
            <a:r>
              <a:rPr lang="en-US" sz="2250" dirty="0" err="1"/>
              <a:t>Leh</a:t>
            </a:r>
            <a:r>
              <a:rPr lang="en-US" sz="2250" dirty="0"/>
              <a:t>, </a:t>
            </a:r>
            <a:r>
              <a:rPr lang="en-US" sz="2250" dirty="0" err="1"/>
              <a:t>Ladakh</a:t>
            </a:r>
            <a:r>
              <a:rPr lang="en-US" sz="2250" dirty="0"/>
              <a:t>." </a:t>
            </a:r>
            <a:r>
              <a:rPr lang="en-US" sz="2250" i="1" dirty="0"/>
              <a:t>International Proceedings of Economics Development and Research</a:t>
            </a:r>
            <a:r>
              <a:rPr lang="en-US" sz="2250" dirty="0"/>
              <a:t> 51.6 (2012): 21-25. Web.</a:t>
            </a:r>
          </a:p>
          <a:p>
            <a:r>
              <a:rPr lang="en-US" sz="2250" dirty="0"/>
              <a:t>"Revised National TB Control </a:t>
            </a:r>
            <a:r>
              <a:rPr lang="en-US" sz="2250" dirty="0" err="1"/>
              <a:t>Programme</a:t>
            </a:r>
            <a:r>
              <a:rPr lang="en-US" sz="2250" dirty="0"/>
              <a:t> (RNTCP)." </a:t>
            </a:r>
            <a:r>
              <a:rPr lang="en-US" sz="2250" i="1" dirty="0"/>
              <a:t>Revised National TB Control </a:t>
            </a:r>
            <a:r>
              <a:rPr lang="en-US" sz="2250" i="1" dirty="0" err="1"/>
              <a:t>Programme</a:t>
            </a:r>
            <a:r>
              <a:rPr lang="en-US" sz="2250" i="1" dirty="0"/>
              <a:t> (RNTCP)</a:t>
            </a:r>
            <a:r>
              <a:rPr lang="en-US" sz="2250" dirty="0"/>
              <a:t>. </a:t>
            </a:r>
            <a:r>
              <a:rPr lang="en-US" sz="2250" dirty="0" err="1"/>
              <a:t>N.p</a:t>
            </a:r>
            <a:r>
              <a:rPr lang="en-US" sz="2250" dirty="0"/>
              <a:t>., </a:t>
            </a:r>
            <a:r>
              <a:rPr lang="en-US" sz="2250" dirty="0" err="1"/>
              <a:t>n.d.</a:t>
            </a:r>
            <a:r>
              <a:rPr lang="en-US" sz="2250" dirty="0"/>
              <a:t> Web. 25 Oct. 2014.</a:t>
            </a:r>
          </a:p>
          <a:p>
            <a:r>
              <a:rPr lang="en-US" sz="2250" dirty="0" err="1"/>
              <a:t>Sandhu</a:t>
            </a:r>
            <a:r>
              <a:rPr lang="en-US" sz="2250" dirty="0"/>
              <a:t>, </a:t>
            </a:r>
            <a:r>
              <a:rPr lang="en-US" sz="2250" dirty="0" err="1"/>
              <a:t>Gursimratk</a:t>
            </a:r>
            <a:r>
              <a:rPr lang="en-US" sz="2250" dirty="0"/>
              <a:t>. "Tuberculosis: Current Situation, Challenges and Overview of Its Control Programs in India." </a:t>
            </a:r>
            <a:r>
              <a:rPr lang="en-US" sz="2250" i="1" dirty="0"/>
              <a:t>Journal of Global Infectious Diseases</a:t>
            </a:r>
            <a:r>
              <a:rPr lang="en-US" sz="2250" dirty="0"/>
              <a:t> 3.2 (2011): 143. Web.</a:t>
            </a:r>
          </a:p>
          <a:p>
            <a:r>
              <a:rPr lang="en-US" sz="2250" dirty="0"/>
              <a:t>"TB in India | RNTCP, TB Care &amp; Drug Resistant TB." </a:t>
            </a:r>
            <a:r>
              <a:rPr lang="en-US" sz="2250" i="1" dirty="0"/>
              <a:t>TB in India</a:t>
            </a:r>
            <a:r>
              <a:rPr lang="en-US" sz="2250" dirty="0"/>
              <a:t>. </a:t>
            </a:r>
            <a:r>
              <a:rPr lang="en-US" sz="2250" dirty="0" err="1"/>
              <a:t>N.p</a:t>
            </a:r>
            <a:r>
              <a:rPr lang="en-US" sz="2250" dirty="0"/>
              <a:t>., </a:t>
            </a:r>
            <a:r>
              <a:rPr lang="en-US" sz="2250" dirty="0" err="1"/>
              <a:t>n.d.</a:t>
            </a:r>
            <a:r>
              <a:rPr lang="en-US" sz="2250" dirty="0"/>
              <a:t> Web. 25 Oct. 2014.</a:t>
            </a:r>
          </a:p>
          <a:p>
            <a:r>
              <a:rPr lang="en-US" sz="2250" dirty="0"/>
              <a:t> </a:t>
            </a:r>
          </a:p>
          <a:p>
            <a:pPr defTabSz="4806950">
              <a:buFont typeface="Times" charset="0"/>
              <a:buNone/>
            </a:pPr>
            <a:endParaRPr lang="en-US" sz="4400" b="1" dirty="0" smtClean="0"/>
          </a:p>
          <a:p>
            <a:pPr defTabSz="4806950"/>
            <a:endParaRPr lang="en-US" sz="4400" b="1" dirty="0" smtClean="0"/>
          </a:p>
          <a:p>
            <a:pPr defTabSz="4806950"/>
            <a:endParaRPr lang="en-US" sz="8800" b="1" dirty="0" smtClean="0"/>
          </a:p>
          <a:p>
            <a:pPr marL="0" indent="0" defTabSz="4806950"/>
            <a:endParaRPr lang="en-US" sz="4400" b="1" dirty="0" smtClean="0"/>
          </a:p>
          <a:p>
            <a:pPr defTabSz="4806950">
              <a:buFont typeface="Times" charset="0"/>
              <a:buNone/>
            </a:pPr>
            <a:endParaRPr lang="en-US" sz="4400" b="1" dirty="0"/>
          </a:p>
        </p:txBody>
      </p:sp>
      <p:sp>
        <p:nvSpPr>
          <p:cNvPr id="2077" name="Text Box 323"/>
          <p:cNvSpPr txBox="1">
            <a:spLocks noChangeArrowheads="1"/>
          </p:cNvSpPr>
          <p:nvPr/>
        </p:nvSpPr>
        <p:spPr bwMode="auto">
          <a:xfrm>
            <a:off x="12996862" y="18288000"/>
            <a:ext cx="19311938" cy="14249400"/>
          </a:xfrm>
          <a:prstGeom prst="rect">
            <a:avLst/>
          </a:prstGeom>
          <a:noFill/>
          <a:ln w="76200">
            <a:solidFill>
              <a:srgbClr val="9657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80709" tIns="240355" rIns="480709" bIns="240355"/>
          <a:lstStyle>
            <a:lvl1pPr marL="2403475" indent="-2403475">
              <a:defRPr sz="16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>
              <a:defRPr sz="14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>
              <a:defRPr sz="1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eaLnBrk="0" hangingPunct="0">
              <a:defRPr sz="10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4806950">
              <a:buFont typeface="Times" charset="0"/>
              <a:buNone/>
            </a:pPr>
            <a:endParaRPr lang="en-US" sz="21000" dirty="0"/>
          </a:p>
        </p:txBody>
      </p:sp>
      <p:pic>
        <p:nvPicPr>
          <p:cNvPr id="2079" name="Picture 390" descr="lossless-page1-800px-Rutgers_RWJMS_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7200" y="-35440"/>
            <a:ext cx="53340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4200" y="4419600"/>
            <a:ext cx="16154400" cy="10769600"/>
          </a:xfrm>
          <a:prstGeom prst="rect">
            <a:avLst/>
          </a:prstGeom>
        </p:spPr>
      </p:pic>
      <p:pic>
        <p:nvPicPr>
          <p:cNvPr id="6" name="Picture 5" descr="10452940_10202905323177714_51092554068929455_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510917"/>
            <a:ext cx="14173200" cy="138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0026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12116</TotalTime>
  <Words>420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UMDNJ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Neuroscience</dc:creator>
  <cp:lastModifiedBy>UMDNJ</cp:lastModifiedBy>
  <cp:revision>205</cp:revision>
  <cp:lastPrinted>2004-08-25T19:32:47Z</cp:lastPrinted>
  <dcterms:created xsi:type="dcterms:W3CDTF">2002-10-25T15:43:48Z</dcterms:created>
  <dcterms:modified xsi:type="dcterms:W3CDTF">2014-10-31T14:44:53Z</dcterms:modified>
</cp:coreProperties>
</file>